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307" r:id="rId2"/>
    <p:sldId id="297" r:id="rId3"/>
    <p:sldId id="298" r:id="rId4"/>
    <p:sldId id="302" r:id="rId5"/>
    <p:sldId id="327" r:id="rId6"/>
    <p:sldId id="353" r:id="rId7"/>
    <p:sldId id="356" r:id="rId8"/>
    <p:sldId id="280" r:id="rId9"/>
    <p:sldId id="303" r:id="rId10"/>
    <p:sldId id="304" r:id="rId11"/>
    <p:sldId id="354" r:id="rId12"/>
    <p:sldId id="281" r:id="rId13"/>
    <p:sldId id="341" r:id="rId14"/>
    <p:sldId id="283" r:id="rId15"/>
    <p:sldId id="343" r:id="rId16"/>
    <p:sldId id="358" r:id="rId17"/>
    <p:sldId id="285" r:id="rId18"/>
    <p:sldId id="286" r:id="rId19"/>
    <p:sldId id="288" r:id="rId20"/>
    <p:sldId id="289" r:id="rId21"/>
    <p:sldId id="326" r:id="rId22"/>
    <p:sldId id="291" r:id="rId23"/>
    <p:sldId id="292" r:id="rId24"/>
    <p:sldId id="355" r:id="rId25"/>
    <p:sldId id="294" r:id="rId26"/>
    <p:sldId id="295" r:id="rId27"/>
    <p:sldId id="325" r:id="rId28"/>
    <p:sldId id="306" r:id="rId29"/>
    <p:sldId id="361" r:id="rId30"/>
    <p:sldId id="362" r:id="rId31"/>
  </p:sldIdLst>
  <p:sldSz cx="9144000" cy="6858000" type="screen4x3"/>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9" d="100"/>
          <a:sy n="89" d="100"/>
        </p:scale>
        <p:origin x="797" y="67"/>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2830" tIns="46415" rIns="92830" bIns="46415" rtlCol="0"/>
          <a:lstStyle>
            <a:lvl1pPr algn="l">
              <a:defRPr sz="1200"/>
            </a:lvl1pPr>
          </a:lstStyle>
          <a:p>
            <a:endParaRPr lang="en-US"/>
          </a:p>
        </p:txBody>
      </p:sp>
      <p:sp>
        <p:nvSpPr>
          <p:cNvPr id="3" name="Date Placeholder 2"/>
          <p:cNvSpPr>
            <a:spLocks noGrp="1"/>
          </p:cNvSpPr>
          <p:nvPr>
            <p:ph type="dt" idx="1"/>
          </p:nvPr>
        </p:nvSpPr>
        <p:spPr>
          <a:xfrm>
            <a:off x="3970938" y="0"/>
            <a:ext cx="3037840" cy="461804"/>
          </a:xfrm>
          <a:prstGeom prst="rect">
            <a:avLst/>
          </a:prstGeom>
        </p:spPr>
        <p:txBody>
          <a:bodyPr vert="horz" lIns="92830" tIns="46415" rIns="92830" bIns="46415" rtlCol="0"/>
          <a:lstStyle>
            <a:lvl1pPr algn="r">
              <a:defRPr sz="1200"/>
            </a:lvl1pPr>
          </a:lstStyle>
          <a:p>
            <a:fld id="{FDCA63D6-FE5E-404C-8799-89061DC404E7}" type="datetimeFigureOut">
              <a:rPr lang="en-US" smtClean="0"/>
              <a:t>8/21/2024</a:t>
            </a:fld>
            <a:endParaRPr lang="en-US"/>
          </a:p>
        </p:txBody>
      </p:sp>
      <p:sp>
        <p:nvSpPr>
          <p:cNvPr id="4" name="Slide Image Placeholder 3"/>
          <p:cNvSpPr>
            <a:spLocks noGrp="1" noRot="1" noChangeAspect="1"/>
          </p:cNvSpPr>
          <p:nvPr>
            <p:ph type="sldImg" idx="2"/>
          </p:nvPr>
        </p:nvSpPr>
        <p:spPr>
          <a:xfrm>
            <a:off x="1195388" y="692150"/>
            <a:ext cx="4619625" cy="3463925"/>
          </a:xfrm>
          <a:prstGeom prst="rect">
            <a:avLst/>
          </a:prstGeom>
          <a:noFill/>
          <a:ln w="12700">
            <a:solidFill>
              <a:prstClr val="black"/>
            </a:solidFill>
          </a:ln>
        </p:spPr>
        <p:txBody>
          <a:bodyPr vert="horz" lIns="92830" tIns="46415" rIns="92830" bIns="46415" rtlCol="0" anchor="ctr"/>
          <a:lstStyle/>
          <a:p>
            <a:endParaRPr lang="en-US"/>
          </a:p>
        </p:txBody>
      </p:sp>
      <p:sp>
        <p:nvSpPr>
          <p:cNvPr id="5" name="Notes Placeholder 4"/>
          <p:cNvSpPr>
            <a:spLocks noGrp="1"/>
          </p:cNvSpPr>
          <p:nvPr>
            <p:ph type="body" sz="quarter" idx="3"/>
          </p:nvPr>
        </p:nvSpPr>
        <p:spPr>
          <a:xfrm>
            <a:off x="701040" y="4387136"/>
            <a:ext cx="5608320" cy="4156234"/>
          </a:xfrm>
          <a:prstGeom prst="rect">
            <a:avLst/>
          </a:prstGeom>
        </p:spPr>
        <p:txBody>
          <a:bodyPr vert="horz" lIns="92830" tIns="46415" rIns="92830" bIns="4641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8"/>
            <a:ext cx="3037840" cy="461804"/>
          </a:xfrm>
          <a:prstGeom prst="rect">
            <a:avLst/>
          </a:prstGeom>
        </p:spPr>
        <p:txBody>
          <a:bodyPr vert="horz" lIns="92830" tIns="46415" rIns="92830" bIns="46415"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772668"/>
            <a:ext cx="3037840" cy="461804"/>
          </a:xfrm>
          <a:prstGeom prst="rect">
            <a:avLst/>
          </a:prstGeom>
        </p:spPr>
        <p:txBody>
          <a:bodyPr vert="horz" lIns="92830" tIns="46415" rIns="92830" bIns="46415" rtlCol="0" anchor="b"/>
          <a:lstStyle>
            <a:lvl1pPr algn="r">
              <a:defRPr sz="1200"/>
            </a:lvl1pPr>
          </a:lstStyle>
          <a:p>
            <a:fld id="{ABE6DCDB-C8E6-4F78-8662-05C9BE01F6C5}" type="slidenum">
              <a:rPr lang="en-US" smtClean="0"/>
              <a:t>‹#›</a:t>
            </a:fld>
            <a:endParaRPr lang="en-US"/>
          </a:p>
        </p:txBody>
      </p:sp>
    </p:spTree>
    <p:extLst>
      <p:ext uri="{BB962C8B-B14F-4D97-AF65-F5344CB8AC3E}">
        <p14:creationId xmlns:p14="http://schemas.microsoft.com/office/powerpoint/2010/main" val="1857758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43207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p:spPr>
        <p:txBody>
          <a:bodyPr/>
          <a:lstStyle>
            <a:lvl1pPr eaLnBrk="0" hangingPunct="0">
              <a:defRPr sz="2400">
                <a:solidFill>
                  <a:schemeClr val="tx1"/>
                </a:solidFill>
                <a:latin typeface="Times New Roman" pitchFamily="18" charset="0"/>
              </a:defRPr>
            </a:lvl1pPr>
            <a:lvl2pPr marL="754243" indent="-290093" eaLnBrk="0" hangingPunct="0">
              <a:defRPr sz="2400">
                <a:solidFill>
                  <a:schemeClr val="tx1"/>
                </a:solidFill>
                <a:latin typeface="Times New Roman" pitchFamily="18" charset="0"/>
              </a:defRPr>
            </a:lvl2pPr>
            <a:lvl3pPr marL="1160374" indent="-232075" eaLnBrk="0" hangingPunct="0">
              <a:defRPr sz="2400">
                <a:solidFill>
                  <a:schemeClr val="tx1"/>
                </a:solidFill>
                <a:latin typeface="Times New Roman" pitchFamily="18" charset="0"/>
              </a:defRPr>
            </a:lvl3pPr>
            <a:lvl4pPr marL="1624523" indent="-232075" eaLnBrk="0" hangingPunct="0">
              <a:defRPr sz="2400">
                <a:solidFill>
                  <a:schemeClr val="tx1"/>
                </a:solidFill>
                <a:latin typeface="Times New Roman" pitchFamily="18" charset="0"/>
              </a:defRPr>
            </a:lvl4pPr>
            <a:lvl5pPr marL="2088672" indent="-232075" eaLnBrk="0" hangingPunct="0">
              <a:defRPr sz="2400">
                <a:solidFill>
                  <a:schemeClr val="tx1"/>
                </a:solidFill>
                <a:latin typeface="Times New Roman" pitchFamily="18" charset="0"/>
              </a:defRPr>
            </a:lvl5pPr>
            <a:lvl6pPr marL="2552822" indent="-232075" eaLnBrk="0" fontAlgn="base" hangingPunct="0">
              <a:spcBef>
                <a:spcPct val="0"/>
              </a:spcBef>
              <a:spcAft>
                <a:spcPct val="0"/>
              </a:spcAft>
              <a:defRPr sz="2400">
                <a:solidFill>
                  <a:schemeClr val="tx1"/>
                </a:solidFill>
                <a:latin typeface="Times New Roman" pitchFamily="18" charset="0"/>
              </a:defRPr>
            </a:lvl6pPr>
            <a:lvl7pPr marL="3016971" indent="-232075" eaLnBrk="0" fontAlgn="base" hangingPunct="0">
              <a:spcBef>
                <a:spcPct val="0"/>
              </a:spcBef>
              <a:spcAft>
                <a:spcPct val="0"/>
              </a:spcAft>
              <a:defRPr sz="2400">
                <a:solidFill>
                  <a:schemeClr val="tx1"/>
                </a:solidFill>
                <a:latin typeface="Times New Roman" pitchFamily="18" charset="0"/>
              </a:defRPr>
            </a:lvl7pPr>
            <a:lvl8pPr marL="3481121" indent="-232075" eaLnBrk="0" fontAlgn="base" hangingPunct="0">
              <a:spcBef>
                <a:spcPct val="0"/>
              </a:spcBef>
              <a:spcAft>
                <a:spcPct val="0"/>
              </a:spcAft>
              <a:defRPr sz="2400">
                <a:solidFill>
                  <a:schemeClr val="tx1"/>
                </a:solidFill>
                <a:latin typeface="Times New Roman" pitchFamily="18" charset="0"/>
              </a:defRPr>
            </a:lvl8pPr>
            <a:lvl9pPr marL="3945270" indent="-232075" eaLnBrk="0" fontAlgn="base" hangingPunct="0">
              <a:spcBef>
                <a:spcPct val="0"/>
              </a:spcBef>
              <a:spcAft>
                <a:spcPct val="0"/>
              </a:spcAft>
              <a:defRPr sz="2400">
                <a:solidFill>
                  <a:schemeClr val="tx1"/>
                </a:solidFill>
                <a:latin typeface="Times New Roman" pitchFamily="18" charset="0"/>
              </a:defRPr>
            </a:lvl9pPr>
          </a:lstStyle>
          <a:p>
            <a:pPr eaLnBrk="1" hangingPunct="1"/>
            <a:fld id="{7D3FCBED-CC58-4242-A89C-E6A4F76BE775}" type="slidenum">
              <a:rPr lang="en-US" sz="1200"/>
              <a:pPr eaLnBrk="1" hangingPunct="1"/>
              <a:t>22</a:t>
            </a:fld>
            <a:endParaRPr lang="en-US" sz="1200"/>
          </a:p>
        </p:txBody>
      </p:sp>
      <p:sp>
        <p:nvSpPr>
          <p:cNvPr id="8195" name="Rectangle 2"/>
          <p:cNvSpPr>
            <a:spLocks noGrp="1" noRot="1" noChangeAspect="1" noChangeArrowheads="1" noTextEdit="1"/>
          </p:cNvSpPr>
          <p:nvPr>
            <p:ph type="sldImg"/>
          </p:nvPr>
        </p:nvSpPr>
        <p:spPr>
          <a:ln/>
        </p:spPr>
      </p:sp>
      <p:sp>
        <p:nvSpPr>
          <p:cNvPr id="8196" name="Rectangle 3"/>
          <p:cNvSpPr>
            <a:spLocks noGrp="1" noChangeArrowheads="1"/>
          </p:cNvSpPr>
          <p:nvPr>
            <p:ph type="body" idx="1"/>
          </p:nvPr>
        </p:nvSpPr>
        <p:spPr>
          <a:noFill/>
        </p:spPr>
        <p:txBody>
          <a:bodyPr/>
          <a:lstStyle/>
          <a:p>
            <a:pPr eaLnBrk="1" hangingPunct="1"/>
            <a:endParaRPr lang="en-US">
              <a:latin typeface="Times New Roman"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lvl1pPr eaLnBrk="0" hangingPunct="0">
              <a:defRPr sz="2400">
                <a:solidFill>
                  <a:schemeClr val="tx1"/>
                </a:solidFill>
                <a:latin typeface="Times New Roman" pitchFamily="18" charset="0"/>
              </a:defRPr>
            </a:lvl1pPr>
            <a:lvl2pPr marL="754243" indent="-290093" eaLnBrk="0" hangingPunct="0">
              <a:defRPr sz="2400">
                <a:solidFill>
                  <a:schemeClr val="tx1"/>
                </a:solidFill>
                <a:latin typeface="Times New Roman" pitchFamily="18" charset="0"/>
              </a:defRPr>
            </a:lvl2pPr>
            <a:lvl3pPr marL="1160374" indent="-232075" eaLnBrk="0" hangingPunct="0">
              <a:defRPr sz="2400">
                <a:solidFill>
                  <a:schemeClr val="tx1"/>
                </a:solidFill>
                <a:latin typeface="Times New Roman" pitchFamily="18" charset="0"/>
              </a:defRPr>
            </a:lvl3pPr>
            <a:lvl4pPr marL="1624523" indent="-232075" eaLnBrk="0" hangingPunct="0">
              <a:defRPr sz="2400">
                <a:solidFill>
                  <a:schemeClr val="tx1"/>
                </a:solidFill>
                <a:latin typeface="Times New Roman" pitchFamily="18" charset="0"/>
              </a:defRPr>
            </a:lvl4pPr>
            <a:lvl5pPr marL="2088672" indent="-232075" eaLnBrk="0" hangingPunct="0">
              <a:defRPr sz="2400">
                <a:solidFill>
                  <a:schemeClr val="tx1"/>
                </a:solidFill>
                <a:latin typeface="Times New Roman" pitchFamily="18" charset="0"/>
              </a:defRPr>
            </a:lvl5pPr>
            <a:lvl6pPr marL="2552822" indent="-232075" eaLnBrk="0" fontAlgn="base" hangingPunct="0">
              <a:spcBef>
                <a:spcPct val="0"/>
              </a:spcBef>
              <a:spcAft>
                <a:spcPct val="0"/>
              </a:spcAft>
              <a:defRPr sz="2400">
                <a:solidFill>
                  <a:schemeClr val="tx1"/>
                </a:solidFill>
                <a:latin typeface="Times New Roman" pitchFamily="18" charset="0"/>
              </a:defRPr>
            </a:lvl6pPr>
            <a:lvl7pPr marL="3016971" indent="-232075" eaLnBrk="0" fontAlgn="base" hangingPunct="0">
              <a:spcBef>
                <a:spcPct val="0"/>
              </a:spcBef>
              <a:spcAft>
                <a:spcPct val="0"/>
              </a:spcAft>
              <a:defRPr sz="2400">
                <a:solidFill>
                  <a:schemeClr val="tx1"/>
                </a:solidFill>
                <a:latin typeface="Times New Roman" pitchFamily="18" charset="0"/>
              </a:defRPr>
            </a:lvl7pPr>
            <a:lvl8pPr marL="3481121" indent="-232075" eaLnBrk="0" fontAlgn="base" hangingPunct="0">
              <a:spcBef>
                <a:spcPct val="0"/>
              </a:spcBef>
              <a:spcAft>
                <a:spcPct val="0"/>
              </a:spcAft>
              <a:defRPr sz="2400">
                <a:solidFill>
                  <a:schemeClr val="tx1"/>
                </a:solidFill>
                <a:latin typeface="Times New Roman" pitchFamily="18" charset="0"/>
              </a:defRPr>
            </a:lvl8pPr>
            <a:lvl9pPr marL="3945270" indent="-232075" eaLnBrk="0" fontAlgn="base" hangingPunct="0">
              <a:spcBef>
                <a:spcPct val="0"/>
              </a:spcBef>
              <a:spcAft>
                <a:spcPct val="0"/>
              </a:spcAft>
              <a:defRPr sz="2400">
                <a:solidFill>
                  <a:schemeClr val="tx1"/>
                </a:solidFill>
                <a:latin typeface="Times New Roman" pitchFamily="18" charset="0"/>
              </a:defRPr>
            </a:lvl9pPr>
          </a:lstStyle>
          <a:p>
            <a:pPr eaLnBrk="1" hangingPunct="1"/>
            <a:fld id="{A9ED7B4D-A700-4004-AF7A-95282CE69156}" type="slidenum">
              <a:rPr lang="en-US" sz="1200"/>
              <a:pPr eaLnBrk="1" hangingPunct="1"/>
              <a:t>23</a:t>
            </a:fld>
            <a:endParaRPr lang="en-US" sz="1200"/>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eaLnBrk="1" hangingPunct="1"/>
            <a:endParaRPr lang="en-US">
              <a:latin typeface="Times New Roman"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lvl1pPr eaLnBrk="0" hangingPunct="0">
              <a:defRPr sz="2400">
                <a:solidFill>
                  <a:schemeClr val="tx1"/>
                </a:solidFill>
                <a:latin typeface="Times New Roman" pitchFamily="18" charset="0"/>
              </a:defRPr>
            </a:lvl1pPr>
            <a:lvl2pPr marL="754243" indent="-290093" eaLnBrk="0" hangingPunct="0">
              <a:defRPr sz="2400">
                <a:solidFill>
                  <a:schemeClr val="tx1"/>
                </a:solidFill>
                <a:latin typeface="Times New Roman" pitchFamily="18" charset="0"/>
              </a:defRPr>
            </a:lvl2pPr>
            <a:lvl3pPr marL="1160374" indent="-232075" eaLnBrk="0" hangingPunct="0">
              <a:defRPr sz="2400">
                <a:solidFill>
                  <a:schemeClr val="tx1"/>
                </a:solidFill>
                <a:latin typeface="Times New Roman" pitchFamily="18" charset="0"/>
              </a:defRPr>
            </a:lvl3pPr>
            <a:lvl4pPr marL="1624523" indent="-232075" eaLnBrk="0" hangingPunct="0">
              <a:defRPr sz="2400">
                <a:solidFill>
                  <a:schemeClr val="tx1"/>
                </a:solidFill>
                <a:latin typeface="Times New Roman" pitchFamily="18" charset="0"/>
              </a:defRPr>
            </a:lvl4pPr>
            <a:lvl5pPr marL="2088672" indent="-232075" eaLnBrk="0" hangingPunct="0">
              <a:defRPr sz="2400">
                <a:solidFill>
                  <a:schemeClr val="tx1"/>
                </a:solidFill>
                <a:latin typeface="Times New Roman" pitchFamily="18" charset="0"/>
              </a:defRPr>
            </a:lvl5pPr>
            <a:lvl6pPr marL="2552822" indent="-232075" eaLnBrk="0" fontAlgn="base" hangingPunct="0">
              <a:spcBef>
                <a:spcPct val="0"/>
              </a:spcBef>
              <a:spcAft>
                <a:spcPct val="0"/>
              </a:spcAft>
              <a:defRPr sz="2400">
                <a:solidFill>
                  <a:schemeClr val="tx1"/>
                </a:solidFill>
                <a:latin typeface="Times New Roman" pitchFamily="18" charset="0"/>
              </a:defRPr>
            </a:lvl6pPr>
            <a:lvl7pPr marL="3016971" indent="-232075" eaLnBrk="0" fontAlgn="base" hangingPunct="0">
              <a:spcBef>
                <a:spcPct val="0"/>
              </a:spcBef>
              <a:spcAft>
                <a:spcPct val="0"/>
              </a:spcAft>
              <a:defRPr sz="2400">
                <a:solidFill>
                  <a:schemeClr val="tx1"/>
                </a:solidFill>
                <a:latin typeface="Times New Roman" pitchFamily="18" charset="0"/>
              </a:defRPr>
            </a:lvl7pPr>
            <a:lvl8pPr marL="3481121" indent="-232075" eaLnBrk="0" fontAlgn="base" hangingPunct="0">
              <a:spcBef>
                <a:spcPct val="0"/>
              </a:spcBef>
              <a:spcAft>
                <a:spcPct val="0"/>
              </a:spcAft>
              <a:defRPr sz="2400">
                <a:solidFill>
                  <a:schemeClr val="tx1"/>
                </a:solidFill>
                <a:latin typeface="Times New Roman" pitchFamily="18" charset="0"/>
              </a:defRPr>
            </a:lvl8pPr>
            <a:lvl9pPr marL="3945270" indent="-232075" eaLnBrk="0" fontAlgn="base" hangingPunct="0">
              <a:spcBef>
                <a:spcPct val="0"/>
              </a:spcBef>
              <a:spcAft>
                <a:spcPct val="0"/>
              </a:spcAft>
              <a:defRPr sz="2400">
                <a:solidFill>
                  <a:schemeClr val="tx1"/>
                </a:solidFill>
                <a:latin typeface="Times New Roman" pitchFamily="18" charset="0"/>
              </a:defRPr>
            </a:lvl9pPr>
          </a:lstStyle>
          <a:p>
            <a:pPr eaLnBrk="1" hangingPunct="1"/>
            <a:fld id="{E8C4CBA5-8AC0-4636-B0A4-211A2B5F59E2}" type="slidenum">
              <a:rPr lang="en-US" sz="1200"/>
              <a:pPr eaLnBrk="1" hangingPunct="1"/>
              <a:t>24</a:t>
            </a:fld>
            <a:endParaRPr lang="en-US" sz="1200"/>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p:spPr>
        <p:txBody>
          <a:bodyPr/>
          <a:lstStyle/>
          <a:p>
            <a:pPr eaLnBrk="1" hangingPunct="1"/>
            <a:endParaRPr lang="en-US">
              <a:latin typeface="Times New Roman" pitchFamily="18" charset="0"/>
            </a:endParaRPr>
          </a:p>
        </p:txBody>
      </p:sp>
    </p:spTree>
    <p:extLst>
      <p:ext uri="{BB962C8B-B14F-4D97-AF65-F5344CB8AC3E}">
        <p14:creationId xmlns:p14="http://schemas.microsoft.com/office/powerpoint/2010/main" val="469064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p:spPr>
        <p:txBody>
          <a:bodyPr/>
          <a:lstStyle>
            <a:lvl1pPr eaLnBrk="0" hangingPunct="0">
              <a:defRPr sz="2400">
                <a:solidFill>
                  <a:schemeClr val="tx1"/>
                </a:solidFill>
                <a:latin typeface="Times New Roman" pitchFamily="18" charset="0"/>
              </a:defRPr>
            </a:lvl1pPr>
            <a:lvl2pPr marL="754243" indent="-290093" eaLnBrk="0" hangingPunct="0">
              <a:defRPr sz="2400">
                <a:solidFill>
                  <a:schemeClr val="tx1"/>
                </a:solidFill>
                <a:latin typeface="Times New Roman" pitchFamily="18" charset="0"/>
              </a:defRPr>
            </a:lvl2pPr>
            <a:lvl3pPr marL="1160374" indent="-232075" eaLnBrk="0" hangingPunct="0">
              <a:defRPr sz="2400">
                <a:solidFill>
                  <a:schemeClr val="tx1"/>
                </a:solidFill>
                <a:latin typeface="Times New Roman" pitchFamily="18" charset="0"/>
              </a:defRPr>
            </a:lvl3pPr>
            <a:lvl4pPr marL="1624523" indent="-232075" eaLnBrk="0" hangingPunct="0">
              <a:defRPr sz="2400">
                <a:solidFill>
                  <a:schemeClr val="tx1"/>
                </a:solidFill>
                <a:latin typeface="Times New Roman" pitchFamily="18" charset="0"/>
              </a:defRPr>
            </a:lvl4pPr>
            <a:lvl5pPr marL="2088672" indent="-232075" eaLnBrk="0" hangingPunct="0">
              <a:defRPr sz="2400">
                <a:solidFill>
                  <a:schemeClr val="tx1"/>
                </a:solidFill>
                <a:latin typeface="Times New Roman" pitchFamily="18" charset="0"/>
              </a:defRPr>
            </a:lvl5pPr>
            <a:lvl6pPr marL="2552822" indent="-232075" eaLnBrk="0" fontAlgn="base" hangingPunct="0">
              <a:spcBef>
                <a:spcPct val="0"/>
              </a:spcBef>
              <a:spcAft>
                <a:spcPct val="0"/>
              </a:spcAft>
              <a:defRPr sz="2400">
                <a:solidFill>
                  <a:schemeClr val="tx1"/>
                </a:solidFill>
                <a:latin typeface="Times New Roman" pitchFamily="18" charset="0"/>
              </a:defRPr>
            </a:lvl6pPr>
            <a:lvl7pPr marL="3016971" indent="-232075" eaLnBrk="0" fontAlgn="base" hangingPunct="0">
              <a:spcBef>
                <a:spcPct val="0"/>
              </a:spcBef>
              <a:spcAft>
                <a:spcPct val="0"/>
              </a:spcAft>
              <a:defRPr sz="2400">
                <a:solidFill>
                  <a:schemeClr val="tx1"/>
                </a:solidFill>
                <a:latin typeface="Times New Roman" pitchFamily="18" charset="0"/>
              </a:defRPr>
            </a:lvl7pPr>
            <a:lvl8pPr marL="3481121" indent="-232075" eaLnBrk="0" fontAlgn="base" hangingPunct="0">
              <a:spcBef>
                <a:spcPct val="0"/>
              </a:spcBef>
              <a:spcAft>
                <a:spcPct val="0"/>
              </a:spcAft>
              <a:defRPr sz="2400">
                <a:solidFill>
                  <a:schemeClr val="tx1"/>
                </a:solidFill>
                <a:latin typeface="Times New Roman" pitchFamily="18" charset="0"/>
              </a:defRPr>
            </a:lvl8pPr>
            <a:lvl9pPr marL="3945270" indent="-232075" eaLnBrk="0" fontAlgn="base" hangingPunct="0">
              <a:spcBef>
                <a:spcPct val="0"/>
              </a:spcBef>
              <a:spcAft>
                <a:spcPct val="0"/>
              </a:spcAft>
              <a:defRPr sz="2400">
                <a:solidFill>
                  <a:schemeClr val="tx1"/>
                </a:solidFill>
                <a:latin typeface="Times New Roman" pitchFamily="18" charset="0"/>
              </a:defRPr>
            </a:lvl9pPr>
          </a:lstStyle>
          <a:p>
            <a:pPr eaLnBrk="1" hangingPunct="1"/>
            <a:fld id="{384DC088-F3C6-4237-8040-269DCF2896EA}" type="slidenum">
              <a:rPr lang="en-US" sz="1200"/>
              <a:pPr eaLnBrk="1" hangingPunct="1"/>
              <a:t>25</a:t>
            </a:fld>
            <a:endParaRPr lang="en-US" sz="1200"/>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p:spPr>
        <p:txBody>
          <a:bodyPr/>
          <a:lstStyle/>
          <a:p>
            <a:pPr eaLnBrk="1" hangingPunct="1"/>
            <a:endParaRPr lang="en-US">
              <a:latin typeface="Times New Roman"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eaLnBrk="0" hangingPunct="0">
              <a:defRPr sz="2400">
                <a:solidFill>
                  <a:schemeClr val="tx1"/>
                </a:solidFill>
                <a:latin typeface="Times New Roman" pitchFamily="18" charset="0"/>
              </a:defRPr>
            </a:lvl1pPr>
            <a:lvl2pPr marL="754243" indent="-290093" eaLnBrk="0" hangingPunct="0">
              <a:defRPr sz="2400">
                <a:solidFill>
                  <a:schemeClr val="tx1"/>
                </a:solidFill>
                <a:latin typeface="Times New Roman" pitchFamily="18" charset="0"/>
              </a:defRPr>
            </a:lvl2pPr>
            <a:lvl3pPr marL="1160374" indent="-232075" eaLnBrk="0" hangingPunct="0">
              <a:defRPr sz="2400">
                <a:solidFill>
                  <a:schemeClr val="tx1"/>
                </a:solidFill>
                <a:latin typeface="Times New Roman" pitchFamily="18" charset="0"/>
              </a:defRPr>
            </a:lvl3pPr>
            <a:lvl4pPr marL="1624523" indent="-232075" eaLnBrk="0" hangingPunct="0">
              <a:defRPr sz="2400">
                <a:solidFill>
                  <a:schemeClr val="tx1"/>
                </a:solidFill>
                <a:latin typeface="Times New Roman" pitchFamily="18" charset="0"/>
              </a:defRPr>
            </a:lvl4pPr>
            <a:lvl5pPr marL="2088672" indent="-232075" eaLnBrk="0" hangingPunct="0">
              <a:defRPr sz="2400">
                <a:solidFill>
                  <a:schemeClr val="tx1"/>
                </a:solidFill>
                <a:latin typeface="Times New Roman" pitchFamily="18" charset="0"/>
              </a:defRPr>
            </a:lvl5pPr>
            <a:lvl6pPr marL="2552822" indent="-232075" eaLnBrk="0" fontAlgn="base" hangingPunct="0">
              <a:spcBef>
                <a:spcPct val="0"/>
              </a:spcBef>
              <a:spcAft>
                <a:spcPct val="0"/>
              </a:spcAft>
              <a:defRPr sz="2400">
                <a:solidFill>
                  <a:schemeClr val="tx1"/>
                </a:solidFill>
                <a:latin typeface="Times New Roman" pitchFamily="18" charset="0"/>
              </a:defRPr>
            </a:lvl6pPr>
            <a:lvl7pPr marL="3016971" indent="-232075" eaLnBrk="0" fontAlgn="base" hangingPunct="0">
              <a:spcBef>
                <a:spcPct val="0"/>
              </a:spcBef>
              <a:spcAft>
                <a:spcPct val="0"/>
              </a:spcAft>
              <a:defRPr sz="2400">
                <a:solidFill>
                  <a:schemeClr val="tx1"/>
                </a:solidFill>
                <a:latin typeface="Times New Roman" pitchFamily="18" charset="0"/>
              </a:defRPr>
            </a:lvl7pPr>
            <a:lvl8pPr marL="3481121" indent="-232075" eaLnBrk="0" fontAlgn="base" hangingPunct="0">
              <a:spcBef>
                <a:spcPct val="0"/>
              </a:spcBef>
              <a:spcAft>
                <a:spcPct val="0"/>
              </a:spcAft>
              <a:defRPr sz="2400">
                <a:solidFill>
                  <a:schemeClr val="tx1"/>
                </a:solidFill>
                <a:latin typeface="Times New Roman" pitchFamily="18" charset="0"/>
              </a:defRPr>
            </a:lvl8pPr>
            <a:lvl9pPr marL="3945270" indent="-232075" eaLnBrk="0" fontAlgn="base" hangingPunct="0">
              <a:spcBef>
                <a:spcPct val="0"/>
              </a:spcBef>
              <a:spcAft>
                <a:spcPct val="0"/>
              </a:spcAft>
              <a:defRPr sz="2400">
                <a:solidFill>
                  <a:schemeClr val="tx1"/>
                </a:solidFill>
                <a:latin typeface="Times New Roman" pitchFamily="18" charset="0"/>
              </a:defRPr>
            </a:lvl9pPr>
          </a:lstStyle>
          <a:p>
            <a:pPr eaLnBrk="1" hangingPunct="1"/>
            <a:fld id="{25DC4170-6CF0-4188-9A74-9EFCC11470A7}" type="slidenum">
              <a:rPr lang="en-US" sz="1200"/>
              <a:pPr eaLnBrk="1" hangingPunct="1"/>
              <a:t>26</a:t>
            </a:fld>
            <a:endParaRPr lang="en-US" sz="120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pPr eaLnBrk="1" hangingPunct="1"/>
            <a:endParaRPr lang="en-US">
              <a:latin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4DC49B5-28E8-40BF-8BA7-784C1ECC0FDA}" type="datetimeFigureOut">
              <a:rPr lang="en-US" smtClean="0"/>
              <a:t>8/21/2024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D65884-74DD-4558-82CB-9A75031E632C}" type="slidenum">
              <a:rPr lang="en-US" smtClean="0"/>
              <a:t>‹#›</a:t>
            </a:fld>
            <a:endParaRPr lang="en-US"/>
          </a:p>
        </p:txBody>
      </p:sp>
    </p:spTree>
    <p:extLst>
      <p:ext uri="{BB962C8B-B14F-4D97-AF65-F5344CB8AC3E}">
        <p14:creationId xmlns:p14="http://schemas.microsoft.com/office/powerpoint/2010/main" val="3733176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DC49B5-28E8-40BF-8BA7-784C1ECC0FDA}" type="datetimeFigureOut">
              <a:rPr lang="en-US" smtClean="0"/>
              <a:t>8/21/2024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D65884-74DD-4558-82CB-9A75031E632C}" type="slidenum">
              <a:rPr lang="en-US" smtClean="0"/>
              <a:t>‹#›</a:t>
            </a:fld>
            <a:endParaRPr lang="en-US"/>
          </a:p>
        </p:txBody>
      </p:sp>
    </p:spTree>
    <p:extLst>
      <p:ext uri="{BB962C8B-B14F-4D97-AF65-F5344CB8AC3E}">
        <p14:creationId xmlns:p14="http://schemas.microsoft.com/office/powerpoint/2010/main" val="3701146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DC49B5-28E8-40BF-8BA7-784C1ECC0FDA}" type="datetimeFigureOut">
              <a:rPr lang="en-US" smtClean="0"/>
              <a:t>8/21/2024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D65884-74DD-4558-82CB-9A75031E632C}" type="slidenum">
              <a:rPr lang="en-US" smtClean="0"/>
              <a:t>‹#›</a:t>
            </a:fld>
            <a:endParaRPr lang="en-US"/>
          </a:p>
        </p:txBody>
      </p:sp>
    </p:spTree>
    <p:extLst>
      <p:ext uri="{BB962C8B-B14F-4D97-AF65-F5344CB8AC3E}">
        <p14:creationId xmlns:p14="http://schemas.microsoft.com/office/powerpoint/2010/main" val="6060180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DC49B5-28E8-40BF-8BA7-784C1ECC0FDA}" type="datetimeFigureOut">
              <a:rPr lang="en-US" smtClean="0"/>
              <a:t>8/21/2024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D65884-74DD-4558-82CB-9A75031E632C}" type="slidenum">
              <a:rPr lang="en-US" smtClean="0"/>
              <a:t>‹#›</a:t>
            </a:fld>
            <a:endParaRPr lang="en-US"/>
          </a:p>
        </p:txBody>
      </p:sp>
    </p:spTree>
    <p:extLst>
      <p:ext uri="{BB962C8B-B14F-4D97-AF65-F5344CB8AC3E}">
        <p14:creationId xmlns:p14="http://schemas.microsoft.com/office/powerpoint/2010/main" val="2669789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DC49B5-28E8-40BF-8BA7-784C1ECC0FDA}" type="datetimeFigureOut">
              <a:rPr lang="en-US" smtClean="0"/>
              <a:t>8/21/2024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D65884-74DD-4558-82CB-9A75031E632C}" type="slidenum">
              <a:rPr lang="en-US" smtClean="0"/>
              <a:t>‹#›</a:t>
            </a:fld>
            <a:endParaRPr lang="en-US"/>
          </a:p>
        </p:txBody>
      </p:sp>
    </p:spTree>
    <p:extLst>
      <p:ext uri="{BB962C8B-B14F-4D97-AF65-F5344CB8AC3E}">
        <p14:creationId xmlns:p14="http://schemas.microsoft.com/office/powerpoint/2010/main" val="3288230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4DC49B5-28E8-40BF-8BA7-784C1ECC0FDA}" type="datetimeFigureOut">
              <a:rPr lang="en-US" smtClean="0"/>
              <a:t>8/21/2024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D65884-74DD-4558-82CB-9A75031E632C}" type="slidenum">
              <a:rPr lang="en-US" smtClean="0"/>
              <a:t>‹#›</a:t>
            </a:fld>
            <a:endParaRPr lang="en-US"/>
          </a:p>
        </p:txBody>
      </p:sp>
    </p:spTree>
    <p:extLst>
      <p:ext uri="{BB962C8B-B14F-4D97-AF65-F5344CB8AC3E}">
        <p14:creationId xmlns:p14="http://schemas.microsoft.com/office/powerpoint/2010/main" val="991585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4DC49B5-28E8-40BF-8BA7-784C1ECC0FDA}" type="datetimeFigureOut">
              <a:rPr lang="en-US" smtClean="0"/>
              <a:t>8/21/2024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D65884-74DD-4558-82CB-9A75031E632C}" type="slidenum">
              <a:rPr lang="en-US" smtClean="0"/>
              <a:t>‹#›</a:t>
            </a:fld>
            <a:endParaRPr lang="en-US"/>
          </a:p>
        </p:txBody>
      </p:sp>
    </p:spTree>
    <p:extLst>
      <p:ext uri="{BB962C8B-B14F-4D97-AF65-F5344CB8AC3E}">
        <p14:creationId xmlns:p14="http://schemas.microsoft.com/office/powerpoint/2010/main" val="1491059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4DC49B5-28E8-40BF-8BA7-784C1ECC0FDA}" type="datetimeFigureOut">
              <a:rPr lang="en-US" smtClean="0"/>
              <a:t>8/21/2024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D65884-74DD-4558-82CB-9A75031E632C}" type="slidenum">
              <a:rPr lang="en-US" smtClean="0"/>
              <a:t>‹#›</a:t>
            </a:fld>
            <a:endParaRPr lang="en-US"/>
          </a:p>
        </p:txBody>
      </p:sp>
    </p:spTree>
    <p:extLst>
      <p:ext uri="{BB962C8B-B14F-4D97-AF65-F5344CB8AC3E}">
        <p14:creationId xmlns:p14="http://schemas.microsoft.com/office/powerpoint/2010/main" val="2919478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DC49B5-28E8-40BF-8BA7-784C1ECC0FDA}" type="datetimeFigureOut">
              <a:rPr lang="en-US" smtClean="0"/>
              <a:t>8/21/2024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D65884-74DD-4558-82CB-9A75031E632C}" type="slidenum">
              <a:rPr lang="en-US" smtClean="0"/>
              <a:t>‹#›</a:t>
            </a:fld>
            <a:endParaRPr lang="en-US"/>
          </a:p>
        </p:txBody>
      </p:sp>
    </p:spTree>
    <p:extLst>
      <p:ext uri="{BB962C8B-B14F-4D97-AF65-F5344CB8AC3E}">
        <p14:creationId xmlns:p14="http://schemas.microsoft.com/office/powerpoint/2010/main" val="1913908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DC49B5-28E8-40BF-8BA7-784C1ECC0FDA}" type="datetimeFigureOut">
              <a:rPr lang="en-US" smtClean="0"/>
              <a:t>8/21/2024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D65884-74DD-4558-82CB-9A75031E632C}" type="slidenum">
              <a:rPr lang="en-US" smtClean="0"/>
              <a:t>‹#›</a:t>
            </a:fld>
            <a:endParaRPr lang="en-US"/>
          </a:p>
        </p:txBody>
      </p:sp>
    </p:spTree>
    <p:extLst>
      <p:ext uri="{BB962C8B-B14F-4D97-AF65-F5344CB8AC3E}">
        <p14:creationId xmlns:p14="http://schemas.microsoft.com/office/powerpoint/2010/main" val="1668236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DC49B5-28E8-40BF-8BA7-784C1ECC0FDA}" type="datetimeFigureOut">
              <a:rPr lang="en-US" smtClean="0"/>
              <a:t>8/21/2024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D65884-74DD-4558-82CB-9A75031E632C}" type="slidenum">
              <a:rPr lang="en-US" smtClean="0"/>
              <a:t>‹#›</a:t>
            </a:fld>
            <a:endParaRPr lang="en-US"/>
          </a:p>
        </p:txBody>
      </p:sp>
    </p:spTree>
    <p:extLst>
      <p:ext uri="{BB962C8B-B14F-4D97-AF65-F5344CB8AC3E}">
        <p14:creationId xmlns:p14="http://schemas.microsoft.com/office/powerpoint/2010/main" val="2157197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DC49B5-28E8-40BF-8BA7-784C1ECC0FDA}" type="datetimeFigureOut">
              <a:rPr lang="en-US" smtClean="0"/>
              <a:t>8/21/2024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D65884-74DD-4558-82CB-9A75031E632C}" type="slidenum">
              <a:rPr lang="en-US" smtClean="0"/>
              <a:t>‹#›</a:t>
            </a:fld>
            <a:endParaRPr lang="en-US"/>
          </a:p>
        </p:txBody>
      </p:sp>
    </p:spTree>
    <p:extLst>
      <p:ext uri="{BB962C8B-B14F-4D97-AF65-F5344CB8AC3E}">
        <p14:creationId xmlns:p14="http://schemas.microsoft.com/office/powerpoint/2010/main" val="6597068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emf"/></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2) Analytics Fundamentals:</a:t>
            </a:r>
            <a:br>
              <a:rPr lang="en-US" dirty="0"/>
            </a:br>
            <a:r>
              <a:rPr lang="en-US" dirty="0"/>
              <a:t>Part 2</a:t>
            </a:r>
          </a:p>
        </p:txBody>
      </p:sp>
      <p:sp>
        <p:nvSpPr>
          <p:cNvPr id="3" name="Subtitle 2"/>
          <p:cNvSpPr>
            <a:spLocks noGrp="1"/>
          </p:cNvSpPr>
          <p:nvPr>
            <p:ph type="subTitle" idx="1"/>
          </p:nvPr>
        </p:nvSpPr>
        <p:spPr/>
        <p:txBody>
          <a:bodyPr/>
          <a:lstStyle/>
          <a:p>
            <a:r>
              <a:rPr lang="en-US" dirty="0">
                <a:solidFill>
                  <a:schemeClr val="tx1"/>
                </a:solidFill>
              </a:rPr>
              <a:t>Review of data, software, and statistics basics</a:t>
            </a:r>
          </a:p>
        </p:txBody>
      </p:sp>
      <p:pic>
        <p:nvPicPr>
          <p:cNvPr id="5" name="Picture 4">
            <a:extLst>
              <a:ext uri="{FF2B5EF4-FFF2-40B4-BE49-F238E27FC236}">
                <a16:creationId xmlns:a16="http://schemas.microsoft.com/office/drawing/2014/main" id="{F28069ED-6608-48B7-BFF5-56F8A109E040}"/>
              </a:ext>
            </a:extLst>
          </p:cNvPr>
          <p:cNvPicPr>
            <a:picLocks noChangeAspect="1"/>
          </p:cNvPicPr>
          <p:nvPr/>
        </p:nvPicPr>
        <p:blipFill>
          <a:blip r:embed="rId2"/>
          <a:stretch>
            <a:fillRect/>
          </a:stretch>
        </p:blipFill>
        <p:spPr>
          <a:xfrm>
            <a:off x="76200" y="75895"/>
            <a:ext cx="3090940" cy="2054530"/>
          </a:xfrm>
          <a:prstGeom prst="rect">
            <a:avLst/>
          </a:prstGeom>
        </p:spPr>
      </p:pic>
    </p:spTree>
    <p:extLst>
      <p:ext uri="{BB962C8B-B14F-4D97-AF65-F5344CB8AC3E}">
        <p14:creationId xmlns:p14="http://schemas.microsoft.com/office/powerpoint/2010/main" val="868186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457200"/>
            <a:ext cx="6705600" cy="646331"/>
          </a:xfrm>
          <a:prstGeom prst="rect">
            <a:avLst/>
          </a:prstGeom>
          <a:noFill/>
        </p:spPr>
        <p:txBody>
          <a:bodyPr wrap="square" rtlCol="0">
            <a:spAutoFit/>
          </a:bodyPr>
          <a:lstStyle/>
          <a:p>
            <a:r>
              <a:rPr lang="en-US" dirty="0"/>
              <a:t>Enter the brand variable in the Test Variable List and specify the proportions in Ho.  Click </a:t>
            </a:r>
            <a:r>
              <a:rPr lang="en-US" b="1" dirty="0"/>
              <a:t>OK</a:t>
            </a:r>
          </a:p>
        </p:txBody>
      </p:sp>
      <p:pic>
        <p:nvPicPr>
          <p:cNvPr id="3" name="Picture 2"/>
          <p:cNvPicPr>
            <a:picLocks noChangeAspect="1"/>
          </p:cNvPicPr>
          <p:nvPr/>
        </p:nvPicPr>
        <p:blipFill>
          <a:blip r:embed="rId2"/>
          <a:stretch>
            <a:fillRect/>
          </a:stretch>
        </p:blipFill>
        <p:spPr>
          <a:xfrm>
            <a:off x="533400" y="1524000"/>
            <a:ext cx="8029128" cy="4511431"/>
          </a:xfrm>
          <a:prstGeom prst="rect">
            <a:avLst/>
          </a:prstGeom>
        </p:spPr>
      </p:pic>
    </p:spTree>
    <p:extLst>
      <p:ext uri="{BB962C8B-B14F-4D97-AF65-F5344CB8AC3E}">
        <p14:creationId xmlns:p14="http://schemas.microsoft.com/office/powerpoint/2010/main" val="74196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609600"/>
            <a:ext cx="4092222"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2659124"/>
            <a:ext cx="2368029" cy="3589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FC64F1A9-89CB-4171-B3A7-CDF99B05AD69}"/>
              </a:ext>
            </a:extLst>
          </p:cNvPr>
          <p:cNvSpPr txBox="1"/>
          <p:nvPr/>
        </p:nvSpPr>
        <p:spPr>
          <a:xfrm>
            <a:off x="5387622" y="3881736"/>
            <a:ext cx="1524000" cy="461665"/>
          </a:xfrm>
          <a:prstGeom prst="rect">
            <a:avLst/>
          </a:prstGeom>
          <a:noFill/>
        </p:spPr>
        <p:txBody>
          <a:bodyPr wrap="square" rtlCol="0">
            <a:spAutoFit/>
          </a:bodyPr>
          <a:lstStyle/>
          <a:p>
            <a:r>
              <a:rPr lang="en-US" dirty="0">
                <a:highlight>
                  <a:srgbClr val="FFFF00"/>
                </a:highlight>
              </a:rPr>
              <a:t>P-Value</a:t>
            </a:r>
          </a:p>
        </p:txBody>
      </p:sp>
      <p:cxnSp>
        <p:nvCxnSpPr>
          <p:cNvPr id="4" name="Straight Arrow Connector 3">
            <a:extLst>
              <a:ext uri="{FF2B5EF4-FFF2-40B4-BE49-F238E27FC236}">
                <a16:creationId xmlns:a16="http://schemas.microsoft.com/office/drawing/2014/main" id="{8354FC3D-E763-4122-91C1-0FD122C2CAD4}"/>
              </a:ext>
            </a:extLst>
          </p:cNvPr>
          <p:cNvCxnSpPr/>
          <p:nvPr/>
        </p:nvCxnSpPr>
        <p:spPr>
          <a:xfrm flipH="1">
            <a:off x="4806429" y="4112568"/>
            <a:ext cx="52757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142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762000" y="533400"/>
            <a:ext cx="8001000" cy="7615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Symbol" pitchFamily="18" charset="2"/>
              </a:defRPr>
            </a:lvl1pPr>
            <a:lvl2pPr marL="742950" indent="-285750">
              <a:defRPr sz="2400">
                <a:solidFill>
                  <a:schemeClr val="tx1"/>
                </a:solidFill>
                <a:latin typeface="Symbol" pitchFamily="18" charset="2"/>
              </a:defRPr>
            </a:lvl2pPr>
            <a:lvl3pPr marL="1143000" indent="-228600">
              <a:defRPr sz="2400">
                <a:solidFill>
                  <a:schemeClr val="tx1"/>
                </a:solidFill>
                <a:latin typeface="Symbol" pitchFamily="18" charset="2"/>
              </a:defRPr>
            </a:lvl3pPr>
            <a:lvl4pPr marL="1600200" indent="-228600">
              <a:defRPr sz="2400">
                <a:solidFill>
                  <a:schemeClr val="tx1"/>
                </a:solidFill>
                <a:latin typeface="Symbol" pitchFamily="18" charset="2"/>
              </a:defRPr>
            </a:lvl4pPr>
            <a:lvl5pPr marL="2057400" indent="-228600">
              <a:defRPr sz="2400">
                <a:solidFill>
                  <a:schemeClr val="tx1"/>
                </a:solidFill>
                <a:latin typeface="Symbol" pitchFamily="18" charset="2"/>
              </a:defRPr>
            </a:lvl5pPr>
            <a:lvl6pPr marL="2514600" indent="-228600" eaLnBrk="0" fontAlgn="base" hangingPunct="0">
              <a:spcBef>
                <a:spcPct val="0"/>
              </a:spcBef>
              <a:spcAft>
                <a:spcPct val="0"/>
              </a:spcAft>
              <a:defRPr sz="2400">
                <a:solidFill>
                  <a:schemeClr val="tx1"/>
                </a:solidFill>
                <a:latin typeface="Symbol" pitchFamily="18" charset="2"/>
              </a:defRPr>
            </a:lvl6pPr>
            <a:lvl7pPr marL="2971800" indent="-228600" eaLnBrk="0" fontAlgn="base" hangingPunct="0">
              <a:spcBef>
                <a:spcPct val="0"/>
              </a:spcBef>
              <a:spcAft>
                <a:spcPct val="0"/>
              </a:spcAft>
              <a:defRPr sz="2400">
                <a:solidFill>
                  <a:schemeClr val="tx1"/>
                </a:solidFill>
                <a:latin typeface="Symbol" pitchFamily="18" charset="2"/>
              </a:defRPr>
            </a:lvl7pPr>
            <a:lvl8pPr marL="3429000" indent="-228600" eaLnBrk="0" fontAlgn="base" hangingPunct="0">
              <a:spcBef>
                <a:spcPct val="0"/>
              </a:spcBef>
              <a:spcAft>
                <a:spcPct val="0"/>
              </a:spcAft>
              <a:defRPr sz="2400">
                <a:solidFill>
                  <a:schemeClr val="tx1"/>
                </a:solidFill>
                <a:latin typeface="Symbol" pitchFamily="18" charset="2"/>
              </a:defRPr>
            </a:lvl8pPr>
            <a:lvl9pPr marL="3886200" indent="-228600" eaLnBrk="0" fontAlgn="base" hangingPunct="0">
              <a:spcBef>
                <a:spcPct val="0"/>
              </a:spcBef>
              <a:spcAft>
                <a:spcPct val="0"/>
              </a:spcAft>
              <a:defRPr sz="2400">
                <a:solidFill>
                  <a:schemeClr val="tx1"/>
                </a:solidFill>
                <a:latin typeface="Symbol" pitchFamily="18" charset="2"/>
              </a:defRPr>
            </a:lvl9pPr>
          </a:lstStyle>
          <a:p>
            <a:pPr>
              <a:spcBef>
                <a:spcPct val="50000"/>
              </a:spcBef>
            </a:pPr>
            <a:r>
              <a:rPr lang="en-US">
                <a:solidFill>
                  <a:srgbClr val="040400"/>
                </a:solidFill>
                <a:latin typeface="Times New Roman" pitchFamily="18" charset="0"/>
              </a:rPr>
              <a:t>Example.</a:t>
            </a:r>
          </a:p>
          <a:p>
            <a:pPr>
              <a:spcBef>
                <a:spcPct val="50000"/>
              </a:spcBef>
            </a:pPr>
            <a:r>
              <a:rPr lang="en-US" sz="2000">
                <a:solidFill>
                  <a:srgbClr val="040400"/>
                </a:solidFill>
                <a:latin typeface="Times New Roman" pitchFamily="18" charset="0"/>
              </a:rPr>
              <a:t>Akers Brewery manufactures and distributes three types of beer: light, regular, and dark.  In determining promotional strategy, a question has been raised as to whether beer preference among the three types is related to gender.  If so, promotions will be tailored accordingly.  A sample of 150 beer drinkers was selected and classified according to preferences.</a:t>
            </a:r>
          </a:p>
          <a:p>
            <a:pPr>
              <a:spcBef>
                <a:spcPct val="50000"/>
              </a:spcBef>
            </a:pPr>
            <a:endParaRPr lang="en-US" sz="2000">
              <a:solidFill>
                <a:srgbClr val="040400"/>
              </a:solidFill>
              <a:latin typeface="Times New Roman" pitchFamily="18" charset="0"/>
            </a:endParaRPr>
          </a:p>
          <a:p>
            <a:pPr>
              <a:spcBef>
                <a:spcPct val="50000"/>
              </a:spcBef>
            </a:pPr>
            <a:r>
              <a:rPr lang="en-US" sz="2000">
                <a:solidFill>
                  <a:srgbClr val="040400"/>
                </a:solidFill>
                <a:latin typeface="Times New Roman" pitchFamily="18" charset="0"/>
              </a:rPr>
              <a:t>				Beer Preference</a:t>
            </a:r>
          </a:p>
          <a:p>
            <a:pPr>
              <a:spcBef>
                <a:spcPct val="50000"/>
              </a:spcBef>
            </a:pPr>
            <a:r>
              <a:rPr lang="en-US" sz="2000">
                <a:solidFill>
                  <a:srgbClr val="040400"/>
                </a:solidFill>
                <a:latin typeface="Times New Roman" pitchFamily="18" charset="0"/>
              </a:rPr>
              <a:t>		</a:t>
            </a:r>
            <a:r>
              <a:rPr lang="en-US" sz="2000" u="sng">
                <a:solidFill>
                  <a:srgbClr val="040400"/>
                </a:solidFill>
                <a:latin typeface="Times New Roman" pitchFamily="18" charset="0"/>
              </a:rPr>
              <a:t>Light		Reg. 		Dark	Total</a:t>
            </a:r>
          </a:p>
          <a:p>
            <a:pPr>
              <a:spcBef>
                <a:spcPct val="50000"/>
              </a:spcBef>
            </a:pPr>
            <a:r>
              <a:rPr lang="en-US" sz="2000">
                <a:solidFill>
                  <a:srgbClr val="040400"/>
                </a:solidFill>
                <a:latin typeface="Times New Roman" pitchFamily="18" charset="0"/>
              </a:rPr>
              <a:t>	Male	20		40		20	80</a:t>
            </a:r>
          </a:p>
          <a:p>
            <a:pPr>
              <a:spcBef>
                <a:spcPct val="50000"/>
              </a:spcBef>
            </a:pPr>
            <a:r>
              <a:rPr lang="en-US" sz="2000">
                <a:solidFill>
                  <a:srgbClr val="040400"/>
                </a:solidFill>
                <a:latin typeface="Times New Roman" pitchFamily="18" charset="0"/>
              </a:rPr>
              <a:t>	</a:t>
            </a:r>
            <a:r>
              <a:rPr lang="en-US" sz="2000" u="sng">
                <a:solidFill>
                  <a:srgbClr val="040400"/>
                </a:solidFill>
                <a:latin typeface="Times New Roman" pitchFamily="18" charset="0"/>
              </a:rPr>
              <a:t>Female	30		30		10	70</a:t>
            </a:r>
          </a:p>
          <a:p>
            <a:pPr>
              <a:spcBef>
                <a:spcPct val="50000"/>
              </a:spcBef>
            </a:pPr>
            <a:r>
              <a:rPr lang="en-US" sz="2000">
                <a:solidFill>
                  <a:srgbClr val="040400"/>
                </a:solidFill>
                <a:latin typeface="Times New Roman" pitchFamily="18" charset="0"/>
              </a:rPr>
              <a:t>	Total	50		70		30	150</a:t>
            </a:r>
          </a:p>
          <a:p>
            <a:pPr>
              <a:spcBef>
                <a:spcPct val="50000"/>
              </a:spcBef>
            </a:pPr>
            <a:endParaRPr lang="en-US">
              <a:solidFill>
                <a:srgbClr val="040400"/>
              </a:solidFill>
              <a:latin typeface="Times New Roman" pitchFamily="18" charset="0"/>
            </a:endParaRPr>
          </a:p>
          <a:p>
            <a:pPr>
              <a:spcBef>
                <a:spcPct val="50000"/>
              </a:spcBef>
            </a:pPr>
            <a:endParaRPr lang="en-US">
              <a:solidFill>
                <a:srgbClr val="040400"/>
              </a:solidFill>
              <a:latin typeface="Times New Roman" pitchFamily="18" charset="0"/>
            </a:endParaRPr>
          </a:p>
          <a:p>
            <a:pPr>
              <a:spcBef>
                <a:spcPct val="50000"/>
              </a:spcBef>
            </a:pPr>
            <a:endParaRPr lang="en-US">
              <a:solidFill>
                <a:srgbClr val="040400"/>
              </a:solidFill>
              <a:latin typeface="Times New Roman" pitchFamily="18" charset="0"/>
            </a:endParaRPr>
          </a:p>
          <a:p>
            <a:pPr>
              <a:spcBef>
                <a:spcPct val="50000"/>
              </a:spcBef>
            </a:pPr>
            <a:endParaRPr lang="en-US">
              <a:solidFill>
                <a:srgbClr val="040400"/>
              </a:solidFill>
              <a:latin typeface="Times New Roman" pitchFamily="18" charset="0"/>
            </a:endParaRPr>
          </a:p>
          <a:p>
            <a:pPr>
              <a:spcBef>
                <a:spcPct val="50000"/>
              </a:spcBef>
            </a:pPr>
            <a:r>
              <a:rPr lang="en-US">
                <a:solidFill>
                  <a:srgbClr val="040400"/>
                </a:solidFill>
                <a:latin typeface="Times New Roman" pitchFamily="18" charset="0"/>
              </a:rPr>
              <a:t>  </a:t>
            </a:r>
          </a:p>
        </p:txBody>
      </p:sp>
    </p:spTree>
    <p:extLst>
      <p:ext uri="{BB962C8B-B14F-4D97-AF65-F5344CB8AC3E}">
        <p14:creationId xmlns:p14="http://schemas.microsoft.com/office/powerpoint/2010/main" val="2943579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609600" y="457200"/>
            <a:ext cx="8305800" cy="6093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Symbol" pitchFamily="18" charset="2"/>
              </a:defRPr>
            </a:lvl1pPr>
            <a:lvl2pPr marL="742950" indent="-285750">
              <a:defRPr sz="2400">
                <a:solidFill>
                  <a:schemeClr val="tx1"/>
                </a:solidFill>
                <a:latin typeface="Symbol" pitchFamily="18" charset="2"/>
              </a:defRPr>
            </a:lvl2pPr>
            <a:lvl3pPr marL="1143000" indent="-228600">
              <a:defRPr sz="2400">
                <a:solidFill>
                  <a:schemeClr val="tx1"/>
                </a:solidFill>
                <a:latin typeface="Symbol" pitchFamily="18" charset="2"/>
              </a:defRPr>
            </a:lvl3pPr>
            <a:lvl4pPr marL="1600200" indent="-228600">
              <a:defRPr sz="2400">
                <a:solidFill>
                  <a:schemeClr val="tx1"/>
                </a:solidFill>
                <a:latin typeface="Symbol" pitchFamily="18" charset="2"/>
              </a:defRPr>
            </a:lvl4pPr>
            <a:lvl5pPr marL="2057400" indent="-228600">
              <a:defRPr sz="2400">
                <a:solidFill>
                  <a:schemeClr val="tx1"/>
                </a:solidFill>
                <a:latin typeface="Symbol" pitchFamily="18" charset="2"/>
              </a:defRPr>
            </a:lvl5pPr>
            <a:lvl6pPr marL="2514600" indent="-228600" eaLnBrk="0" fontAlgn="base" hangingPunct="0">
              <a:spcBef>
                <a:spcPct val="0"/>
              </a:spcBef>
              <a:spcAft>
                <a:spcPct val="0"/>
              </a:spcAft>
              <a:defRPr sz="2400">
                <a:solidFill>
                  <a:schemeClr val="tx1"/>
                </a:solidFill>
                <a:latin typeface="Symbol" pitchFamily="18" charset="2"/>
              </a:defRPr>
            </a:lvl6pPr>
            <a:lvl7pPr marL="2971800" indent="-228600" eaLnBrk="0" fontAlgn="base" hangingPunct="0">
              <a:spcBef>
                <a:spcPct val="0"/>
              </a:spcBef>
              <a:spcAft>
                <a:spcPct val="0"/>
              </a:spcAft>
              <a:defRPr sz="2400">
                <a:solidFill>
                  <a:schemeClr val="tx1"/>
                </a:solidFill>
                <a:latin typeface="Symbol" pitchFamily="18" charset="2"/>
              </a:defRPr>
            </a:lvl7pPr>
            <a:lvl8pPr marL="3429000" indent="-228600" eaLnBrk="0" fontAlgn="base" hangingPunct="0">
              <a:spcBef>
                <a:spcPct val="0"/>
              </a:spcBef>
              <a:spcAft>
                <a:spcPct val="0"/>
              </a:spcAft>
              <a:defRPr sz="2400">
                <a:solidFill>
                  <a:schemeClr val="tx1"/>
                </a:solidFill>
                <a:latin typeface="Symbol" pitchFamily="18" charset="2"/>
              </a:defRPr>
            </a:lvl8pPr>
            <a:lvl9pPr marL="3886200" indent="-228600" eaLnBrk="0" fontAlgn="base" hangingPunct="0">
              <a:spcBef>
                <a:spcPct val="0"/>
              </a:spcBef>
              <a:spcAft>
                <a:spcPct val="0"/>
              </a:spcAft>
              <a:defRPr sz="2400">
                <a:solidFill>
                  <a:schemeClr val="tx1"/>
                </a:solidFill>
                <a:latin typeface="Symbol" pitchFamily="18" charset="2"/>
              </a:defRPr>
            </a:lvl9pPr>
          </a:lstStyle>
          <a:p>
            <a:pPr>
              <a:spcBef>
                <a:spcPct val="50000"/>
              </a:spcBef>
            </a:pPr>
            <a:r>
              <a:rPr lang="en-US" dirty="0">
                <a:solidFill>
                  <a:srgbClr val="040400"/>
                </a:solidFill>
                <a:latin typeface="Times New Roman" pitchFamily="18" charset="0"/>
              </a:rPr>
              <a:t>Chi-Square test for independence</a:t>
            </a:r>
          </a:p>
          <a:p>
            <a:pPr>
              <a:spcBef>
                <a:spcPct val="50000"/>
              </a:spcBef>
            </a:pPr>
            <a:r>
              <a:rPr lang="en-US" sz="2000" dirty="0">
                <a:solidFill>
                  <a:srgbClr val="040400"/>
                </a:solidFill>
                <a:latin typeface="Times New Roman" pitchFamily="18" charset="0"/>
              </a:rPr>
              <a:t>Ho: Beer preference is independent of gender</a:t>
            </a:r>
          </a:p>
          <a:p>
            <a:pPr>
              <a:spcBef>
                <a:spcPct val="50000"/>
              </a:spcBef>
            </a:pPr>
            <a:r>
              <a:rPr lang="en-US" sz="2000" dirty="0">
                <a:solidFill>
                  <a:srgbClr val="040400"/>
                </a:solidFill>
                <a:latin typeface="Times New Roman" pitchFamily="18" charset="0"/>
              </a:rPr>
              <a:t>H1: Beer preference is not independent of gender</a:t>
            </a:r>
          </a:p>
          <a:p>
            <a:pPr>
              <a:spcBef>
                <a:spcPct val="50000"/>
              </a:spcBef>
            </a:pPr>
            <a:endParaRPr lang="en-US" sz="2000" dirty="0">
              <a:solidFill>
                <a:srgbClr val="040400"/>
              </a:solidFill>
              <a:latin typeface="Times New Roman" pitchFamily="18" charset="0"/>
            </a:endParaRPr>
          </a:p>
          <a:p>
            <a:pPr>
              <a:spcBef>
                <a:spcPct val="50000"/>
              </a:spcBef>
            </a:pPr>
            <a:r>
              <a:rPr lang="en-US" sz="2000" dirty="0">
                <a:solidFill>
                  <a:srgbClr val="040400"/>
                </a:solidFill>
                <a:latin typeface="Times New Roman" pitchFamily="18" charset="0"/>
              </a:rPr>
              <a:t>Test statistic = X</a:t>
            </a:r>
            <a:r>
              <a:rPr lang="en-US" sz="2000" baseline="30000" dirty="0">
                <a:solidFill>
                  <a:srgbClr val="040400"/>
                </a:solidFill>
                <a:latin typeface="Times New Roman" pitchFamily="18" charset="0"/>
              </a:rPr>
              <a:t>2 </a:t>
            </a:r>
            <a:r>
              <a:rPr lang="en-US" sz="2000" dirty="0">
                <a:solidFill>
                  <a:srgbClr val="040400"/>
                </a:solidFill>
                <a:latin typeface="Times New Roman" pitchFamily="18" charset="0"/>
              </a:rPr>
              <a:t> =  </a:t>
            </a:r>
            <a:r>
              <a:rPr lang="en-US" sz="2800" dirty="0">
                <a:solidFill>
                  <a:srgbClr val="040400"/>
                </a:solidFill>
              </a:rPr>
              <a:t>S</a:t>
            </a:r>
            <a:r>
              <a:rPr lang="en-US" sz="2000" dirty="0">
                <a:solidFill>
                  <a:srgbClr val="040400"/>
                </a:solidFill>
                <a:latin typeface="Times New Roman" pitchFamily="18" charset="0"/>
              </a:rPr>
              <a:t>(</a:t>
            </a:r>
            <a:r>
              <a:rPr lang="en-US" sz="2000" dirty="0" err="1">
                <a:solidFill>
                  <a:srgbClr val="040400"/>
                </a:solidFill>
                <a:latin typeface="Times New Roman" pitchFamily="18" charset="0"/>
              </a:rPr>
              <a:t>f</a:t>
            </a:r>
            <a:r>
              <a:rPr lang="en-US" sz="2000" baseline="-25000" dirty="0" err="1">
                <a:solidFill>
                  <a:srgbClr val="040400"/>
                </a:solidFill>
                <a:latin typeface="Times New Roman" pitchFamily="18" charset="0"/>
              </a:rPr>
              <a:t>o</a:t>
            </a:r>
            <a:r>
              <a:rPr lang="en-US" sz="2000" dirty="0">
                <a:solidFill>
                  <a:srgbClr val="040400"/>
                </a:solidFill>
                <a:latin typeface="Times New Roman" pitchFamily="18" charset="0"/>
              </a:rPr>
              <a:t> – </a:t>
            </a:r>
            <a:r>
              <a:rPr lang="en-US" sz="2000" dirty="0" err="1">
                <a:solidFill>
                  <a:srgbClr val="040400"/>
                </a:solidFill>
                <a:latin typeface="Times New Roman" pitchFamily="18" charset="0"/>
              </a:rPr>
              <a:t>f</a:t>
            </a:r>
            <a:r>
              <a:rPr lang="en-US" sz="2000" baseline="-25000" dirty="0" err="1">
                <a:solidFill>
                  <a:srgbClr val="040400"/>
                </a:solidFill>
                <a:latin typeface="Times New Roman" pitchFamily="18" charset="0"/>
              </a:rPr>
              <a:t>e</a:t>
            </a:r>
            <a:r>
              <a:rPr lang="en-US" sz="2000" dirty="0">
                <a:solidFill>
                  <a:srgbClr val="040400"/>
                </a:solidFill>
                <a:latin typeface="Times New Roman" pitchFamily="18" charset="0"/>
              </a:rPr>
              <a:t>)</a:t>
            </a:r>
            <a:r>
              <a:rPr lang="en-US" sz="2000" baseline="30000" dirty="0">
                <a:solidFill>
                  <a:srgbClr val="040400"/>
                </a:solidFill>
                <a:latin typeface="Times New Roman" pitchFamily="18" charset="0"/>
              </a:rPr>
              <a:t>2</a:t>
            </a:r>
            <a:r>
              <a:rPr lang="en-US" sz="2000" dirty="0">
                <a:solidFill>
                  <a:srgbClr val="040400"/>
                </a:solidFill>
                <a:latin typeface="Times New Roman" pitchFamily="18" charset="0"/>
              </a:rPr>
              <a:t>/</a:t>
            </a:r>
            <a:r>
              <a:rPr lang="en-US" sz="2000" dirty="0" err="1">
                <a:solidFill>
                  <a:srgbClr val="040400"/>
                </a:solidFill>
                <a:latin typeface="Times New Roman" pitchFamily="18" charset="0"/>
              </a:rPr>
              <a:t>f</a:t>
            </a:r>
            <a:r>
              <a:rPr lang="en-US" sz="2000" baseline="-25000" dirty="0" err="1">
                <a:solidFill>
                  <a:srgbClr val="040400"/>
                </a:solidFill>
                <a:latin typeface="Times New Roman" pitchFamily="18" charset="0"/>
              </a:rPr>
              <a:t>e</a:t>
            </a:r>
            <a:endParaRPr lang="en-US" sz="2000" baseline="-25000" dirty="0">
              <a:solidFill>
                <a:srgbClr val="040400"/>
              </a:solidFill>
              <a:latin typeface="Times New Roman" pitchFamily="18" charset="0"/>
            </a:endParaRPr>
          </a:p>
          <a:p>
            <a:pPr>
              <a:spcBef>
                <a:spcPct val="50000"/>
              </a:spcBef>
            </a:pPr>
            <a:endParaRPr lang="en-US" sz="2000" baseline="-25000" dirty="0">
              <a:solidFill>
                <a:srgbClr val="040400"/>
              </a:solidFill>
              <a:latin typeface="Times New Roman" pitchFamily="18" charset="0"/>
            </a:endParaRPr>
          </a:p>
          <a:p>
            <a:pPr>
              <a:spcBef>
                <a:spcPct val="50000"/>
              </a:spcBef>
            </a:pPr>
            <a:endParaRPr lang="en-US" sz="1600" dirty="0">
              <a:solidFill>
                <a:srgbClr val="040400"/>
              </a:solidFill>
              <a:latin typeface="Times New Roman" pitchFamily="18" charset="0"/>
            </a:endParaRPr>
          </a:p>
          <a:p>
            <a:pPr>
              <a:spcBef>
                <a:spcPct val="50000"/>
              </a:spcBef>
            </a:pPr>
            <a:r>
              <a:rPr lang="en-US" sz="1600" dirty="0">
                <a:solidFill>
                  <a:srgbClr val="040400"/>
                </a:solidFill>
                <a:latin typeface="Times New Roman" pitchFamily="18" charset="0"/>
              </a:rPr>
              <a:t>Where </a:t>
            </a:r>
            <a:r>
              <a:rPr lang="en-US" sz="1600" dirty="0" err="1">
                <a:solidFill>
                  <a:srgbClr val="040400"/>
                </a:solidFill>
                <a:latin typeface="Times New Roman" pitchFamily="18" charset="0"/>
              </a:rPr>
              <a:t>f</a:t>
            </a:r>
            <a:r>
              <a:rPr lang="en-US" sz="1600" baseline="-25000" dirty="0" err="1">
                <a:solidFill>
                  <a:srgbClr val="040400"/>
                </a:solidFill>
                <a:latin typeface="Times New Roman" pitchFamily="18" charset="0"/>
              </a:rPr>
              <a:t>e</a:t>
            </a:r>
            <a:r>
              <a:rPr lang="en-US" sz="1600" dirty="0">
                <a:solidFill>
                  <a:srgbClr val="040400"/>
                </a:solidFill>
                <a:latin typeface="Times New Roman" pitchFamily="18" charset="0"/>
              </a:rPr>
              <a:t>= expected freq. under Ho = (row total*column total)/sample size</a:t>
            </a:r>
          </a:p>
          <a:p>
            <a:pPr>
              <a:spcBef>
                <a:spcPct val="50000"/>
              </a:spcBef>
            </a:pPr>
            <a:r>
              <a:rPr lang="en-US" sz="1600" dirty="0">
                <a:solidFill>
                  <a:srgbClr val="040400"/>
                </a:solidFill>
                <a:latin typeface="Times New Roman" pitchFamily="18" charset="0"/>
              </a:rPr>
              <a:t>For large sample sizes (all expected </a:t>
            </a:r>
            <a:r>
              <a:rPr lang="en-US" sz="1600" dirty="0" err="1">
                <a:solidFill>
                  <a:srgbClr val="040400"/>
                </a:solidFill>
                <a:latin typeface="Times New Roman" pitchFamily="18" charset="0"/>
              </a:rPr>
              <a:t>freqs</a:t>
            </a:r>
            <a:r>
              <a:rPr lang="en-US" sz="1600" dirty="0">
                <a:solidFill>
                  <a:srgbClr val="040400"/>
                </a:solidFill>
                <a:latin typeface="Times New Roman" pitchFamily="18" charset="0"/>
              </a:rPr>
              <a:t>. at least 5), X</a:t>
            </a:r>
            <a:r>
              <a:rPr lang="en-US" sz="1600" baseline="30000" dirty="0">
                <a:solidFill>
                  <a:srgbClr val="040400"/>
                </a:solidFill>
                <a:latin typeface="Times New Roman" pitchFamily="18" charset="0"/>
              </a:rPr>
              <a:t>2 </a:t>
            </a:r>
            <a:r>
              <a:rPr lang="en-US" sz="1600" dirty="0">
                <a:solidFill>
                  <a:srgbClr val="040400"/>
                </a:solidFill>
                <a:latin typeface="Times New Roman" pitchFamily="18" charset="0"/>
              </a:rPr>
              <a:t> has a chi-square distribution with </a:t>
            </a:r>
          </a:p>
          <a:p>
            <a:pPr>
              <a:spcBef>
                <a:spcPct val="50000"/>
              </a:spcBef>
            </a:pPr>
            <a:r>
              <a:rPr lang="en-US" sz="1600" dirty="0">
                <a:solidFill>
                  <a:srgbClr val="040400"/>
                </a:solidFill>
                <a:latin typeface="Times New Roman" pitchFamily="18" charset="0"/>
              </a:rPr>
              <a:t>degrees of freedom = (no. rows – 1)*(no. columns – 1)</a:t>
            </a:r>
          </a:p>
          <a:p>
            <a:pPr>
              <a:spcBef>
                <a:spcPct val="50000"/>
              </a:spcBef>
            </a:pPr>
            <a:endParaRPr lang="en-US" sz="2000" dirty="0">
              <a:solidFill>
                <a:srgbClr val="040400"/>
              </a:solidFill>
              <a:latin typeface="Times New Roman" pitchFamily="18" charset="0"/>
            </a:endParaRPr>
          </a:p>
          <a:p>
            <a:pPr>
              <a:spcBef>
                <a:spcPct val="50000"/>
              </a:spcBef>
            </a:pPr>
            <a:r>
              <a:rPr lang="en-US" sz="2000" dirty="0">
                <a:solidFill>
                  <a:srgbClr val="040400"/>
                </a:solidFill>
                <a:latin typeface="Times New Roman" pitchFamily="18" charset="0"/>
              </a:rPr>
              <a:t>Decision Rule: conclude H1 if p-value &lt; alpha, else Ho.</a:t>
            </a:r>
          </a:p>
          <a:p>
            <a:pPr>
              <a:spcBef>
                <a:spcPct val="50000"/>
              </a:spcBef>
            </a:pPr>
            <a:endParaRPr lang="en-US" sz="2000" dirty="0">
              <a:solidFill>
                <a:srgbClr val="040400"/>
              </a:solidFill>
              <a:latin typeface="Times New Roman" pitchFamily="18" charset="0"/>
            </a:endParaRPr>
          </a:p>
          <a:p>
            <a:pPr>
              <a:spcBef>
                <a:spcPct val="50000"/>
              </a:spcBef>
            </a:pPr>
            <a:endParaRPr lang="en-US" sz="2800" baseline="30000" dirty="0">
              <a:solidFill>
                <a:srgbClr val="040400"/>
              </a:solidFill>
              <a:latin typeface="Times New Roman" pitchFamily="18" charset="0"/>
            </a:endParaRPr>
          </a:p>
        </p:txBody>
      </p:sp>
    </p:spTree>
    <p:extLst>
      <p:ext uri="{BB962C8B-B14F-4D97-AF65-F5344CB8AC3E}">
        <p14:creationId xmlns:p14="http://schemas.microsoft.com/office/powerpoint/2010/main" val="2044364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762000" y="533400"/>
            <a:ext cx="792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Symbol" pitchFamily="18" charset="2"/>
              </a:defRPr>
            </a:lvl1pPr>
            <a:lvl2pPr marL="742950" indent="-285750">
              <a:defRPr sz="2400">
                <a:solidFill>
                  <a:schemeClr val="tx1"/>
                </a:solidFill>
                <a:latin typeface="Symbol" pitchFamily="18" charset="2"/>
              </a:defRPr>
            </a:lvl2pPr>
            <a:lvl3pPr marL="1143000" indent="-228600">
              <a:defRPr sz="2400">
                <a:solidFill>
                  <a:schemeClr val="tx1"/>
                </a:solidFill>
                <a:latin typeface="Symbol" pitchFamily="18" charset="2"/>
              </a:defRPr>
            </a:lvl3pPr>
            <a:lvl4pPr marL="1600200" indent="-228600">
              <a:defRPr sz="2400">
                <a:solidFill>
                  <a:schemeClr val="tx1"/>
                </a:solidFill>
                <a:latin typeface="Symbol" pitchFamily="18" charset="2"/>
              </a:defRPr>
            </a:lvl4pPr>
            <a:lvl5pPr marL="2057400" indent="-228600">
              <a:defRPr sz="2400">
                <a:solidFill>
                  <a:schemeClr val="tx1"/>
                </a:solidFill>
                <a:latin typeface="Symbol" pitchFamily="18" charset="2"/>
              </a:defRPr>
            </a:lvl5pPr>
            <a:lvl6pPr marL="2514600" indent="-228600" eaLnBrk="0" fontAlgn="base" hangingPunct="0">
              <a:spcBef>
                <a:spcPct val="0"/>
              </a:spcBef>
              <a:spcAft>
                <a:spcPct val="0"/>
              </a:spcAft>
              <a:defRPr sz="2400">
                <a:solidFill>
                  <a:schemeClr val="tx1"/>
                </a:solidFill>
                <a:latin typeface="Symbol" pitchFamily="18" charset="2"/>
              </a:defRPr>
            </a:lvl6pPr>
            <a:lvl7pPr marL="2971800" indent="-228600" eaLnBrk="0" fontAlgn="base" hangingPunct="0">
              <a:spcBef>
                <a:spcPct val="0"/>
              </a:spcBef>
              <a:spcAft>
                <a:spcPct val="0"/>
              </a:spcAft>
              <a:defRPr sz="2400">
                <a:solidFill>
                  <a:schemeClr val="tx1"/>
                </a:solidFill>
                <a:latin typeface="Symbol" pitchFamily="18" charset="2"/>
              </a:defRPr>
            </a:lvl7pPr>
            <a:lvl8pPr marL="3429000" indent="-228600" eaLnBrk="0" fontAlgn="base" hangingPunct="0">
              <a:spcBef>
                <a:spcPct val="0"/>
              </a:spcBef>
              <a:spcAft>
                <a:spcPct val="0"/>
              </a:spcAft>
              <a:defRPr sz="2400">
                <a:solidFill>
                  <a:schemeClr val="tx1"/>
                </a:solidFill>
                <a:latin typeface="Symbol" pitchFamily="18" charset="2"/>
              </a:defRPr>
            </a:lvl8pPr>
            <a:lvl9pPr marL="3886200" indent="-228600" eaLnBrk="0" fontAlgn="base" hangingPunct="0">
              <a:spcBef>
                <a:spcPct val="0"/>
              </a:spcBef>
              <a:spcAft>
                <a:spcPct val="0"/>
              </a:spcAft>
              <a:defRPr sz="2400">
                <a:solidFill>
                  <a:schemeClr val="tx1"/>
                </a:solidFill>
                <a:latin typeface="Symbol" pitchFamily="18" charset="2"/>
              </a:defRPr>
            </a:lvl9pPr>
          </a:lstStyle>
          <a:p>
            <a:pPr>
              <a:spcBef>
                <a:spcPct val="50000"/>
              </a:spcBef>
            </a:pPr>
            <a:endParaRPr lang="en-US">
              <a:latin typeface="Times New Roman" pitchFamily="18" charset="0"/>
            </a:endParaRPr>
          </a:p>
        </p:txBody>
      </p:sp>
      <p:sp>
        <p:nvSpPr>
          <p:cNvPr id="13315" name="Text Box 3"/>
          <p:cNvSpPr txBox="1">
            <a:spLocks noChangeArrowheads="1"/>
          </p:cNvSpPr>
          <p:nvPr/>
        </p:nvSpPr>
        <p:spPr bwMode="auto">
          <a:xfrm>
            <a:off x="838200" y="609600"/>
            <a:ext cx="7772400" cy="557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Symbol" pitchFamily="18" charset="2"/>
              </a:defRPr>
            </a:lvl1pPr>
            <a:lvl2pPr marL="742950" indent="-285750">
              <a:defRPr sz="2400">
                <a:solidFill>
                  <a:schemeClr val="tx1"/>
                </a:solidFill>
                <a:latin typeface="Symbol" pitchFamily="18" charset="2"/>
              </a:defRPr>
            </a:lvl2pPr>
            <a:lvl3pPr marL="1143000" indent="-228600">
              <a:defRPr sz="2400">
                <a:solidFill>
                  <a:schemeClr val="tx1"/>
                </a:solidFill>
                <a:latin typeface="Symbol" pitchFamily="18" charset="2"/>
              </a:defRPr>
            </a:lvl3pPr>
            <a:lvl4pPr marL="1600200" indent="-228600">
              <a:defRPr sz="2400">
                <a:solidFill>
                  <a:schemeClr val="tx1"/>
                </a:solidFill>
                <a:latin typeface="Symbol" pitchFamily="18" charset="2"/>
              </a:defRPr>
            </a:lvl4pPr>
            <a:lvl5pPr marL="2057400" indent="-228600">
              <a:defRPr sz="2400">
                <a:solidFill>
                  <a:schemeClr val="tx1"/>
                </a:solidFill>
                <a:latin typeface="Symbol" pitchFamily="18" charset="2"/>
              </a:defRPr>
            </a:lvl5pPr>
            <a:lvl6pPr marL="2514600" indent="-228600" eaLnBrk="0" fontAlgn="base" hangingPunct="0">
              <a:spcBef>
                <a:spcPct val="0"/>
              </a:spcBef>
              <a:spcAft>
                <a:spcPct val="0"/>
              </a:spcAft>
              <a:defRPr sz="2400">
                <a:solidFill>
                  <a:schemeClr val="tx1"/>
                </a:solidFill>
                <a:latin typeface="Symbol" pitchFamily="18" charset="2"/>
              </a:defRPr>
            </a:lvl6pPr>
            <a:lvl7pPr marL="2971800" indent="-228600" eaLnBrk="0" fontAlgn="base" hangingPunct="0">
              <a:spcBef>
                <a:spcPct val="0"/>
              </a:spcBef>
              <a:spcAft>
                <a:spcPct val="0"/>
              </a:spcAft>
              <a:defRPr sz="2400">
                <a:solidFill>
                  <a:schemeClr val="tx1"/>
                </a:solidFill>
                <a:latin typeface="Symbol" pitchFamily="18" charset="2"/>
              </a:defRPr>
            </a:lvl7pPr>
            <a:lvl8pPr marL="3429000" indent="-228600" eaLnBrk="0" fontAlgn="base" hangingPunct="0">
              <a:spcBef>
                <a:spcPct val="0"/>
              </a:spcBef>
              <a:spcAft>
                <a:spcPct val="0"/>
              </a:spcAft>
              <a:defRPr sz="2400">
                <a:solidFill>
                  <a:schemeClr val="tx1"/>
                </a:solidFill>
                <a:latin typeface="Symbol" pitchFamily="18" charset="2"/>
              </a:defRPr>
            </a:lvl8pPr>
            <a:lvl9pPr marL="3886200" indent="-228600" eaLnBrk="0" fontAlgn="base" hangingPunct="0">
              <a:spcBef>
                <a:spcPct val="0"/>
              </a:spcBef>
              <a:spcAft>
                <a:spcPct val="0"/>
              </a:spcAft>
              <a:defRPr sz="2400">
                <a:solidFill>
                  <a:schemeClr val="tx1"/>
                </a:solidFill>
                <a:latin typeface="Symbol" pitchFamily="18" charset="2"/>
              </a:defRPr>
            </a:lvl9pPr>
          </a:lstStyle>
          <a:p>
            <a:pPr>
              <a:spcBef>
                <a:spcPct val="50000"/>
              </a:spcBef>
            </a:pPr>
            <a:r>
              <a:rPr lang="en-US">
                <a:solidFill>
                  <a:srgbClr val="040400"/>
                </a:solidFill>
                <a:latin typeface="Times New Roman" pitchFamily="18" charset="0"/>
              </a:rPr>
              <a:t>Rationale of expected frequencies:  </a:t>
            </a:r>
          </a:p>
          <a:p>
            <a:pPr>
              <a:spcBef>
                <a:spcPct val="50000"/>
              </a:spcBef>
            </a:pPr>
            <a:r>
              <a:rPr lang="en-US" sz="2000">
                <a:solidFill>
                  <a:srgbClr val="040400"/>
                </a:solidFill>
                <a:latin typeface="Times New Roman" pitchFamily="18" charset="0"/>
              </a:rPr>
              <a:t>Recall if two events A,B are independent, then </a:t>
            </a:r>
          </a:p>
          <a:p>
            <a:pPr>
              <a:spcBef>
                <a:spcPct val="50000"/>
              </a:spcBef>
            </a:pPr>
            <a:r>
              <a:rPr lang="en-US" sz="2000">
                <a:solidFill>
                  <a:srgbClr val="040400"/>
                </a:solidFill>
                <a:latin typeface="Times New Roman" pitchFamily="18" charset="0"/>
              </a:rPr>
              <a:t>P(A and B)= P(A)*P(B)</a:t>
            </a:r>
          </a:p>
          <a:p>
            <a:pPr>
              <a:spcBef>
                <a:spcPct val="50000"/>
              </a:spcBef>
            </a:pPr>
            <a:endParaRPr lang="en-US" sz="2000">
              <a:solidFill>
                <a:srgbClr val="040400"/>
              </a:solidFill>
              <a:latin typeface="Times New Roman" pitchFamily="18" charset="0"/>
            </a:endParaRPr>
          </a:p>
          <a:p>
            <a:pPr>
              <a:spcBef>
                <a:spcPct val="50000"/>
              </a:spcBef>
            </a:pPr>
            <a:r>
              <a:rPr lang="en-US" sz="2000">
                <a:solidFill>
                  <a:srgbClr val="040400"/>
                </a:solidFill>
                <a:latin typeface="Times New Roman" pitchFamily="18" charset="0"/>
              </a:rPr>
              <a:t>So, for example, </a:t>
            </a:r>
          </a:p>
          <a:p>
            <a:pPr>
              <a:spcBef>
                <a:spcPct val="50000"/>
              </a:spcBef>
            </a:pPr>
            <a:r>
              <a:rPr lang="en-US" sz="2000">
                <a:solidFill>
                  <a:srgbClr val="040400"/>
                </a:solidFill>
                <a:latin typeface="Times New Roman" pitchFamily="18" charset="0"/>
              </a:rPr>
              <a:t>P(male and light beer pref)=P(male)*P(light)</a:t>
            </a:r>
          </a:p>
          <a:p>
            <a:pPr>
              <a:spcBef>
                <a:spcPct val="50000"/>
              </a:spcBef>
            </a:pPr>
            <a:r>
              <a:rPr lang="en-US" sz="2000">
                <a:solidFill>
                  <a:srgbClr val="040400"/>
                </a:solidFill>
                <a:latin typeface="Times New Roman" pitchFamily="18" charset="0"/>
              </a:rPr>
              <a:t>			=(80/150)*(50/150)=.178</a:t>
            </a:r>
          </a:p>
          <a:p>
            <a:pPr>
              <a:spcBef>
                <a:spcPct val="50000"/>
              </a:spcBef>
            </a:pPr>
            <a:r>
              <a:rPr lang="en-US" sz="2000">
                <a:solidFill>
                  <a:srgbClr val="040400"/>
                </a:solidFill>
                <a:latin typeface="Times New Roman" pitchFamily="18" charset="0"/>
              </a:rPr>
              <a:t>And with a random sample of 150 we would expect</a:t>
            </a:r>
            <a:r>
              <a:rPr lang="en-US">
                <a:solidFill>
                  <a:srgbClr val="040400"/>
                </a:solidFill>
                <a:latin typeface="Times New Roman" pitchFamily="18" charset="0"/>
              </a:rPr>
              <a:t> </a:t>
            </a:r>
          </a:p>
          <a:p>
            <a:pPr>
              <a:spcBef>
                <a:spcPct val="50000"/>
              </a:spcBef>
            </a:pPr>
            <a:r>
              <a:rPr lang="en-US" sz="2000">
                <a:solidFill>
                  <a:srgbClr val="040400"/>
                </a:solidFill>
                <a:latin typeface="Times New Roman" pitchFamily="18" charset="0"/>
              </a:rPr>
              <a:t>.178(150)=26.67 males that prefer light beer</a:t>
            </a:r>
          </a:p>
          <a:p>
            <a:pPr>
              <a:spcBef>
                <a:spcPct val="50000"/>
              </a:spcBef>
            </a:pPr>
            <a:endParaRPr lang="en-US" sz="2000">
              <a:solidFill>
                <a:srgbClr val="040400"/>
              </a:solidFill>
              <a:latin typeface="Times New Roman" pitchFamily="18" charset="0"/>
            </a:endParaRPr>
          </a:p>
          <a:p>
            <a:pPr>
              <a:spcBef>
                <a:spcPct val="50000"/>
              </a:spcBef>
            </a:pPr>
            <a:r>
              <a:rPr lang="en-US" sz="2000">
                <a:solidFill>
                  <a:srgbClr val="040400"/>
                </a:solidFill>
                <a:latin typeface="Times New Roman" pitchFamily="18" charset="0"/>
              </a:rPr>
              <a:t>Putting it together, (80/150)*(50/150)(150)</a:t>
            </a:r>
          </a:p>
          <a:p>
            <a:pPr>
              <a:spcBef>
                <a:spcPct val="50000"/>
              </a:spcBef>
            </a:pPr>
            <a:r>
              <a:rPr lang="en-US" sz="2000">
                <a:solidFill>
                  <a:srgbClr val="040400"/>
                </a:solidFill>
                <a:latin typeface="Times New Roman" pitchFamily="18" charset="0"/>
              </a:rPr>
              <a:t>=(80*50)/150 = (row total*column total)/sample size.</a:t>
            </a:r>
          </a:p>
        </p:txBody>
      </p:sp>
    </p:spTree>
    <p:extLst>
      <p:ext uri="{BB962C8B-B14F-4D97-AF65-F5344CB8AC3E}">
        <p14:creationId xmlns:p14="http://schemas.microsoft.com/office/powerpoint/2010/main" val="24389007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990600" y="762000"/>
            <a:ext cx="777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Symbol" pitchFamily="18" charset="2"/>
              </a:defRPr>
            </a:lvl1pPr>
            <a:lvl2pPr marL="742950" indent="-285750">
              <a:defRPr sz="2400">
                <a:solidFill>
                  <a:schemeClr val="tx1"/>
                </a:solidFill>
                <a:latin typeface="Symbol" pitchFamily="18" charset="2"/>
              </a:defRPr>
            </a:lvl2pPr>
            <a:lvl3pPr marL="1143000" indent="-228600">
              <a:defRPr sz="2400">
                <a:solidFill>
                  <a:schemeClr val="tx1"/>
                </a:solidFill>
                <a:latin typeface="Symbol" pitchFamily="18" charset="2"/>
              </a:defRPr>
            </a:lvl3pPr>
            <a:lvl4pPr marL="1600200" indent="-228600">
              <a:defRPr sz="2400">
                <a:solidFill>
                  <a:schemeClr val="tx1"/>
                </a:solidFill>
                <a:latin typeface="Symbol" pitchFamily="18" charset="2"/>
              </a:defRPr>
            </a:lvl4pPr>
            <a:lvl5pPr marL="2057400" indent="-228600">
              <a:defRPr sz="2400">
                <a:solidFill>
                  <a:schemeClr val="tx1"/>
                </a:solidFill>
                <a:latin typeface="Symbol" pitchFamily="18" charset="2"/>
              </a:defRPr>
            </a:lvl5pPr>
            <a:lvl6pPr marL="2514600" indent="-228600" eaLnBrk="0" fontAlgn="base" hangingPunct="0">
              <a:spcBef>
                <a:spcPct val="0"/>
              </a:spcBef>
              <a:spcAft>
                <a:spcPct val="0"/>
              </a:spcAft>
              <a:defRPr sz="2400">
                <a:solidFill>
                  <a:schemeClr val="tx1"/>
                </a:solidFill>
                <a:latin typeface="Symbol" pitchFamily="18" charset="2"/>
              </a:defRPr>
            </a:lvl6pPr>
            <a:lvl7pPr marL="2971800" indent="-228600" eaLnBrk="0" fontAlgn="base" hangingPunct="0">
              <a:spcBef>
                <a:spcPct val="0"/>
              </a:spcBef>
              <a:spcAft>
                <a:spcPct val="0"/>
              </a:spcAft>
              <a:defRPr sz="2400">
                <a:solidFill>
                  <a:schemeClr val="tx1"/>
                </a:solidFill>
                <a:latin typeface="Symbol" pitchFamily="18" charset="2"/>
              </a:defRPr>
            </a:lvl7pPr>
            <a:lvl8pPr marL="3429000" indent="-228600" eaLnBrk="0" fontAlgn="base" hangingPunct="0">
              <a:spcBef>
                <a:spcPct val="0"/>
              </a:spcBef>
              <a:spcAft>
                <a:spcPct val="0"/>
              </a:spcAft>
              <a:defRPr sz="2400">
                <a:solidFill>
                  <a:schemeClr val="tx1"/>
                </a:solidFill>
                <a:latin typeface="Symbol" pitchFamily="18" charset="2"/>
              </a:defRPr>
            </a:lvl8pPr>
            <a:lvl9pPr marL="3886200" indent="-228600" eaLnBrk="0" fontAlgn="base" hangingPunct="0">
              <a:spcBef>
                <a:spcPct val="0"/>
              </a:spcBef>
              <a:spcAft>
                <a:spcPct val="0"/>
              </a:spcAft>
              <a:defRPr sz="2400">
                <a:solidFill>
                  <a:schemeClr val="tx1"/>
                </a:solidFill>
                <a:latin typeface="Symbol" pitchFamily="18" charset="2"/>
              </a:defRPr>
            </a:lvl9pPr>
          </a:lstStyle>
          <a:p>
            <a:pPr>
              <a:spcBef>
                <a:spcPct val="50000"/>
              </a:spcBef>
            </a:pPr>
            <a:endParaRPr lang="en-US">
              <a:latin typeface="Times New Roman" pitchFamily="18" charset="0"/>
            </a:endParaRPr>
          </a:p>
        </p:txBody>
      </p:sp>
      <p:sp>
        <p:nvSpPr>
          <p:cNvPr id="14339" name="Text Box 3"/>
          <p:cNvSpPr txBox="1">
            <a:spLocks noChangeArrowheads="1"/>
          </p:cNvSpPr>
          <p:nvPr/>
        </p:nvSpPr>
        <p:spPr bwMode="auto">
          <a:xfrm>
            <a:off x="304800" y="304800"/>
            <a:ext cx="8458200" cy="6032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Symbol" pitchFamily="18" charset="2"/>
              </a:defRPr>
            </a:lvl1pPr>
            <a:lvl2pPr marL="742950" indent="-285750">
              <a:defRPr sz="2400">
                <a:solidFill>
                  <a:schemeClr val="tx1"/>
                </a:solidFill>
                <a:latin typeface="Symbol" pitchFamily="18" charset="2"/>
              </a:defRPr>
            </a:lvl2pPr>
            <a:lvl3pPr marL="1143000" indent="-228600">
              <a:defRPr sz="2400">
                <a:solidFill>
                  <a:schemeClr val="tx1"/>
                </a:solidFill>
                <a:latin typeface="Symbol" pitchFamily="18" charset="2"/>
              </a:defRPr>
            </a:lvl3pPr>
            <a:lvl4pPr marL="1600200" indent="-228600">
              <a:defRPr sz="2400">
                <a:solidFill>
                  <a:schemeClr val="tx1"/>
                </a:solidFill>
                <a:latin typeface="Symbol" pitchFamily="18" charset="2"/>
              </a:defRPr>
            </a:lvl4pPr>
            <a:lvl5pPr marL="2057400" indent="-228600">
              <a:defRPr sz="2400">
                <a:solidFill>
                  <a:schemeClr val="tx1"/>
                </a:solidFill>
                <a:latin typeface="Symbol" pitchFamily="18" charset="2"/>
              </a:defRPr>
            </a:lvl5pPr>
            <a:lvl6pPr marL="2514600" indent="-228600" eaLnBrk="0" fontAlgn="base" hangingPunct="0">
              <a:spcBef>
                <a:spcPct val="0"/>
              </a:spcBef>
              <a:spcAft>
                <a:spcPct val="0"/>
              </a:spcAft>
              <a:defRPr sz="2400">
                <a:solidFill>
                  <a:schemeClr val="tx1"/>
                </a:solidFill>
                <a:latin typeface="Symbol" pitchFamily="18" charset="2"/>
              </a:defRPr>
            </a:lvl6pPr>
            <a:lvl7pPr marL="2971800" indent="-228600" eaLnBrk="0" fontAlgn="base" hangingPunct="0">
              <a:spcBef>
                <a:spcPct val="0"/>
              </a:spcBef>
              <a:spcAft>
                <a:spcPct val="0"/>
              </a:spcAft>
              <a:defRPr sz="2400">
                <a:solidFill>
                  <a:schemeClr val="tx1"/>
                </a:solidFill>
                <a:latin typeface="Symbol" pitchFamily="18" charset="2"/>
              </a:defRPr>
            </a:lvl7pPr>
            <a:lvl8pPr marL="3429000" indent="-228600" eaLnBrk="0" fontAlgn="base" hangingPunct="0">
              <a:spcBef>
                <a:spcPct val="0"/>
              </a:spcBef>
              <a:spcAft>
                <a:spcPct val="0"/>
              </a:spcAft>
              <a:defRPr sz="2400">
                <a:solidFill>
                  <a:schemeClr val="tx1"/>
                </a:solidFill>
                <a:latin typeface="Symbol" pitchFamily="18" charset="2"/>
              </a:defRPr>
            </a:lvl8pPr>
            <a:lvl9pPr marL="3886200" indent="-228600" eaLnBrk="0" fontAlgn="base" hangingPunct="0">
              <a:spcBef>
                <a:spcPct val="0"/>
              </a:spcBef>
              <a:spcAft>
                <a:spcPct val="0"/>
              </a:spcAft>
              <a:defRPr sz="2400">
                <a:solidFill>
                  <a:schemeClr val="tx1"/>
                </a:solidFill>
                <a:latin typeface="Symbol" pitchFamily="18" charset="2"/>
              </a:defRPr>
            </a:lvl9pPr>
          </a:lstStyle>
          <a:p>
            <a:pPr>
              <a:spcBef>
                <a:spcPct val="50000"/>
              </a:spcBef>
            </a:pPr>
            <a:r>
              <a:rPr lang="en-US" sz="2000" dirty="0">
                <a:solidFill>
                  <a:srgbClr val="040400"/>
                </a:solidFill>
                <a:latin typeface="Times New Roman" pitchFamily="18" charset="0"/>
              </a:rPr>
              <a:t>			Beer Preference </a:t>
            </a:r>
            <a:r>
              <a:rPr lang="en-US" sz="2000" dirty="0" err="1">
                <a:solidFill>
                  <a:srgbClr val="040400"/>
                </a:solidFill>
                <a:latin typeface="Times New Roman" pitchFamily="18" charset="0"/>
              </a:rPr>
              <a:t>f</a:t>
            </a:r>
            <a:r>
              <a:rPr lang="en-US" sz="2000" baseline="-25000" dirty="0" err="1">
                <a:solidFill>
                  <a:srgbClr val="040400"/>
                </a:solidFill>
                <a:latin typeface="Times New Roman" pitchFamily="18" charset="0"/>
              </a:rPr>
              <a:t>o</a:t>
            </a:r>
            <a:r>
              <a:rPr lang="en-US" sz="2000" baseline="-25000" dirty="0">
                <a:solidFill>
                  <a:srgbClr val="040400"/>
                </a:solidFill>
                <a:latin typeface="Times New Roman" pitchFamily="18" charset="0"/>
              </a:rPr>
              <a:t> </a:t>
            </a:r>
            <a:r>
              <a:rPr lang="en-US" sz="2000" dirty="0">
                <a:solidFill>
                  <a:srgbClr val="040400"/>
                </a:solidFill>
                <a:latin typeface="Times New Roman" pitchFamily="18" charset="0"/>
              </a:rPr>
              <a:t>(</a:t>
            </a:r>
            <a:r>
              <a:rPr lang="en-US" sz="2000" dirty="0" err="1">
                <a:solidFill>
                  <a:srgbClr val="040400"/>
                </a:solidFill>
                <a:latin typeface="Times New Roman" pitchFamily="18" charset="0"/>
              </a:rPr>
              <a:t>f</a:t>
            </a:r>
            <a:r>
              <a:rPr lang="en-US" sz="2000" baseline="-25000" dirty="0" err="1">
                <a:solidFill>
                  <a:srgbClr val="040400"/>
                </a:solidFill>
                <a:latin typeface="Times New Roman" pitchFamily="18" charset="0"/>
              </a:rPr>
              <a:t>e</a:t>
            </a:r>
            <a:r>
              <a:rPr lang="en-US" sz="2000" dirty="0">
                <a:solidFill>
                  <a:srgbClr val="040400"/>
                </a:solidFill>
                <a:latin typeface="Times New Roman" pitchFamily="18" charset="0"/>
              </a:rPr>
              <a:t>)</a:t>
            </a:r>
          </a:p>
          <a:p>
            <a:pPr>
              <a:spcBef>
                <a:spcPct val="50000"/>
              </a:spcBef>
            </a:pPr>
            <a:r>
              <a:rPr lang="en-US" sz="2000" dirty="0">
                <a:solidFill>
                  <a:srgbClr val="040400"/>
                </a:solidFill>
                <a:latin typeface="Times New Roman" pitchFamily="18" charset="0"/>
              </a:rPr>
              <a:t>		</a:t>
            </a:r>
            <a:r>
              <a:rPr lang="en-US" sz="2000" u="sng" dirty="0">
                <a:solidFill>
                  <a:srgbClr val="040400"/>
                </a:solidFill>
                <a:latin typeface="Times New Roman" pitchFamily="18" charset="0"/>
              </a:rPr>
              <a:t>Light		Reg. 		Dark		Total</a:t>
            </a:r>
          </a:p>
          <a:p>
            <a:pPr>
              <a:spcBef>
                <a:spcPct val="50000"/>
              </a:spcBef>
            </a:pPr>
            <a:r>
              <a:rPr lang="en-US" sz="2000" dirty="0">
                <a:solidFill>
                  <a:srgbClr val="040400"/>
                </a:solidFill>
                <a:latin typeface="Times New Roman" pitchFamily="18" charset="0"/>
              </a:rPr>
              <a:t>	Male	20(26.67)	40(37.33)	20(16.00)	80</a:t>
            </a:r>
          </a:p>
          <a:p>
            <a:pPr>
              <a:spcBef>
                <a:spcPct val="50000"/>
              </a:spcBef>
            </a:pPr>
            <a:r>
              <a:rPr lang="en-US" sz="2000" dirty="0">
                <a:solidFill>
                  <a:srgbClr val="040400"/>
                </a:solidFill>
                <a:latin typeface="Times New Roman" pitchFamily="18" charset="0"/>
              </a:rPr>
              <a:t>	</a:t>
            </a:r>
            <a:r>
              <a:rPr lang="en-US" sz="2000" u="sng" dirty="0">
                <a:solidFill>
                  <a:srgbClr val="040400"/>
                </a:solidFill>
                <a:latin typeface="Times New Roman" pitchFamily="18" charset="0"/>
              </a:rPr>
              <a:t>Female	30(23.33)	30(32.67)	10(14.00)	70</a:t>
            </a:r>
          </a:p>
          <a:p>
            <a:pPr>
              <a:spcBef>
                <a:spcPct val="50000"/>
              </a:spcBef>
            </a:pPr>
            <a:r>
              <a:rPr lang="en-US" sz="2000" dirty="0">
                <a:solidFill>
                  <a:srgbClr val="040400"/>
                </a:solidFill>
                <a:latin typeface="Times New Roman" pitchFamily="18" charset="0"/>
              </a:rPr>
              <a:t>	Total	50		70		30		150</a:t>
            </a:r>
          </a:p>
          <a:p>
            <a:pPr>
              <a:spcBef>
                <a:spcPct val="50000"/>
              </a:spcBef>
            </a:pPr>
            <a:r>
              <a:rPr lang="en-US" sz="2000" dirty="0">
                <a:solidFill>
                  <a:srgbClr val="040400"/>
                </a:solidFill>
                <a:latin typeface="Times New Roman" pitchFamily="18" charset="0"/>
              </a:rPr>
              <a:t>Test statistic = X</a:t>
            </a:r>
            <a:r>
              <a:rPr lang="en-US" sz="2000" baseline="30000" dirty="0">
                <a:solidFill>
                  <a:srgbClr val="040400"/>
                </a:solidFill>
                <a:latin typeface="Times New Roman" pitchFamily="18" charset="0"/>
              </a:rPr>
              <a:t>2 </a:t>
            </a:r>
            <a:r>
              <a:rPr lang="en-US" sz="2000" dirty="0">
                <a:solidFill>
                  <a:srgbClr val="040400"/>
                </a:solidFill>
                <a:latin typeface="Times New Roman" pitchFamily="18" charset="0"/>
              </a:rPr>
              <a:t> =  </a:t>
            </a:r>
            <a:r>
              <a:rPr lang="en-US" sz="2800" dirty="0">
                <a:solidFill>
                  <a:srgbClr val="040400"/>
                </a:solidFill>
              </a:rPr>
              <a:t>S</a:t>
            </a:r>
            <a:r>
              <a:rPr lang="en-US" sz="2000" dirty="0">
                <a:solidFill>
                  <a:srgbClr val="040400"/>
                </a:solidFill>
                <a:latin typeface="Times New Roman" pitchFamily="18" charset="0"/>
              </a:rPr>
              <a:t>(</a:t>
            </a:r>
            <a:r>
              <a:rPr lang="en-US" sz="2000" dirty="0" err="1">
                <a:solidFill>
                  <a:srgbClr val="040400"/>
                </a:solidFill>
                <a:latin typeface="Times New Roman" pitchFamily="18" charset="0"/>
              </a:rPr>
              <a:t>f</a:t>
            </a:r>
            <a:r>
              <a:rPr lang="en-US" sz="2000" baseline="-25000" dirty="0" err="1">
                <a:solidFill>
                  <a:srgbClr val="040400"/>
                </a:solidFill>
                <a:latin typeface="Times New Roman" pitchFamily="18" charset="0"/>
              </a:rPr>
              <a:t>o</a:t>
            </a:r>
            <a:r>
              <a:rPr lang="en-US" sz="2000" dirty="0">
                <a:solidFill>
                  <a:srgbClr val="040400"/>
                </a:solidFill>
                <a:latin typeface="Times New Roman" pitchFamily="18" charset="0"/>
              </a:rPr>
              <a:t> – </a:t>
            </a:r>
            <a:r>
              <a:rPr lang="en-US" sz="2000" dirty="0" err="1">
                <a:solidFill>
                  <a:srgbClr val="040400"/>
                </a:solidFill>
                <a:latin typeface="Times New Roman" pitchFamily="18" charset="0"/>
              </a:rPr>
              <a:t>f</a:t>
            </a:r>
            <a:r>
              <a:rPr lang="en-US" sz="2000" baseline="-25000" dirty="0" err="1">
                <a:solidFill>
                  <a:srgbClr val="040400"/>
                </a:solidFill>
                <a:latin typeface="Times New Roman" pitchFamily="18" charset="0"/>
              </a:rPr>
              <a:t>e</a:t>
            </a:r>
            <a:r>
              <a:rPr lang="en-US" sz="2000" dirty="0">
                <a:solidFill>
                  <a:srgbClr val="040400"/>
                </a:solidFill>
                <a:latin typeface="Times New Roman" pitchFamily="18" charset="0"/>
              </a:rPr>
              <a:t>)</a:t>
            </a:r>
            <a:r>
              <a:rPr lang="en-US" sz="2000" baseline="30000" dirty="0">
                <a:solidFill>
                  <a:srgbClr val="040400"/>
                </a:solidFill>
                <a:latin typeface="Times New Roman" pitchFamily="18" charset="0"/>
              </a:rPr>
              <a:t>2</a:t>
            </a:r>
            <a:r>
              <a:rPr lang="en-US" sz="2000" dirty="0">
                <a:solidFill>
                  <a:srgbClr val="040400"/>
                </a:solidFill>
                <a:latin typeface="Times New Roman" pitchFamily="18" charset="0"/>
              </a:rPr>
              <a:t>/</a:t>
            </a:r>
            <a:r>
              <a:rPr lang="en-US" sz="2000" dirty="0" err="1">
                <a:solidFill>
                  <a:srgbClr val="040400"/>
                </a:solidFill>
                <a:latin typeface="Times New Roman" pitchFamily="18" charset="0"/>
              </a:rPr>
              <a:t>f</a:t>
            </a:r>
            <a:r>
              <a:rPr lang="en-US" sz="2000" baseline="-25000" dirty="0" err="1">
                <a:solidFill>
                  <a:srgbClr val="040400"/>
                </a:solidFill>
                <a:latin typeface="Times New Roman" pitchFamily="18" charset="0"/>
              </a:rPr>
              <a:t>e</a:t>
            </a:r>
            <a:r>
              <a:rPr lang="en-US" sz="2000" dirty="0">
                <a:solidFill>
                  <a:srgbClr val="040400"/>
                </a:solidFill>
                <a:latin typeface="Times New Roman" pitchFamily="18" charset="0"/>
              </a:rPr>
              <a:t> =  (20-26.67)</a:t>
            </a:r>
            <a:r>
              <a:rPr lang="en-US" sz="2000" baseline="30000" dirty="0">
                <a:solidFill>
                  <a:srgbClr val="040400"/>
                </a:solidFill>
                <a:latin typeface="Times New Roman" pitchFamily="18" charset="0"/>
              </a:rPr>
              <a:t>2</a:t>
            </a:r>
            <a:r>
              <a:rPr lang="en-US" sz="2000" dirty="0">
                <a:solidFill>
                  <a:srgbClr val="040400"/>
                </a:solidFill>
                <a:latin typeface="Times New Roman" pitchFamily="18" charset="0"/>
              </a:rPr>
              <a:t>/26.67  + …+ (10-14.00)</a:t>
            </a:r>
            <a:r>
              <a:rPr lang="en-US" sz="2000" baseline="30000" dirty="0">
                <a:solidFill>
                  <a:srgbClr val="040400"/>
                </a:solidFill>
                <a:latin typeface="Times New Roman" pitchFamily="18" charset="0"/>
              </a:rPr>
              <a:t>2</a:t>
            </a:r>
            <a:r>
              <a:rPr lang="en-US" sz="2000" dirty="0">
                <a:solidFill>
                  <a:srgbClr val="040400"/>
                </a:solidFill>
                <a:latin typeface="Times New Roman" pitchFamily="18" charset="0"/>
              </a:rPr>
              <a:t>/14.00</a:t>
            </a:r>
          </a:p>
          <a:p>
            <a:pPr>
              <a:spcBef>
                <a:spcPct val="50000"/>
              </a:spcBef>
            </a:pPr>
            <a:r>
              <a:rPr lang="en-US" sz="2000" dirty="0">
                <a:solidFill>
                  <a:srgbClr val="040400"/>
                </a:solidFill>
                <a:latin typeface="Times New Roman" pitchFamily="18" charset="0"/>
              </a:rPr>
              <a:t>=6.13</a:t>
            </a:r>
          </a:p>
          <a:p>
            <a:pPr>
              <a:spcBef>
                <a:spcPct val="50000"/>
              </a:spcBef>
            </a:pPr>
            <a:r>
              <a:rPr lang="en-US" sz="2000" dirty="0">
                <a:solidFill>
                  <a:srgbClr val="040400"/>
                </a:solidFill>
                <a:latin typeface="Times New Roman" pitchFamily="18" charset="0"/>
              </a:rPr>
              <a:t>Decision Rule: Conclude H1 if p-value &lt; alpha=.05, else Ho.</a:t>
            </a:r>
          </a:p>
          <a:p>
            <a:pPr>
              <a:spcBef>
                <a:spcPct val="50000"/>
              </a:spcBef>
            </a:pPr>
            <a:r>
              <a:rPr lang="en-US" sz="2000" dirty="0">
                <a:solidFill>
                  <a:srgbClr val="040400"/>
                </a:solidFill>
                <a:latin typeface="Times New Roman" pitchFamily="18" charset="0"/>
              </a:rPr>
              <a:t>P-value = P(X</a:t>
            </a:r>
            <a:r>
              <a:rPr lang="en-US" sz="2000" baseline="30000" dirty="0">
                <a:solidFill>
                  <a:srgbClr val="040400"/>
                </a:solidFill>
                <a:latin typeface="Times New Roman" pitchFamily="18" charset="0"/>
              </a:rPr>
              <a:t>2 </a:t>
            </a:r>
            <a:r>
              <a:rPr lang="en-US" sz="2000" dirty="0">
                <a:solidFill>
                  <a:srgbClr val="040400"/>
                </a:solidFill>
                <a:latin typeface="Times New Roman" pitchFamily="18" charset="0"/>
              </a:rPr>
              <a:t>&gt; 6.13) = .0467. So, </a:t>
            </a:r>
            <a:r>
              <a:rPr lang="en-US" sz="2000" b="1" dirty="0">
                <a:solidFill>
                  <a:srgbClr val="040400"/>
                </a:solidFill>
                <a:latin typeface="Times New Roman" pitchFamily="18" charset="0"/>
              </a:rPr>
              <a:t>conclude H1 since .0467 &lt; .05</a:t>
            </a:r>
            <a:r>
              <a:rPr lang="en-US" sz="2000" dirty="0">
                <a:solidFill>
                  <a:srgbClr val="040400"/>
                </a:solidFill>
                <a:latin typeface="Times New Roman" pitchFamily="18" charset="0"/>
              </a:rPr>
              <a:t>.</a:t>
            </a:r>
          </a:p>
          <a:p>
            <a:pPr>
              <a:spcBef>
                <a:spcPct val="50000"/>
              </a:spcBef>
            </a:pPr>
            <a:r>
              <a:rPr lang="en-US" sz="2000" dirty="0">
                <a:solidFill>
                  <a:srgbClr val="040400"/>
                </a:solidFill>
                <a:latin typeface="Times New Roman" pitchFamily="18" charset="0"/>
              </a:rPr>
              <a:t>Using excel, =CHISQ.DIST.RT(6.13, 2) = .0467</a:t>
            </a:r>
          </a:p>
          <a:p>
            <a:pPr>
              <a:spcBef>
                <a:spcPct val="50000"/>
              </a:spcBef>
            </a:pPr>
            <a:endParaRPr lang="en-US" sz="1600" dirty="0">
              <a:solidFill>
                <a:srgbClr val="040400"/>
              </a:solidFill>
              <a:latin typeface="Times New Roman" pitchFamily="18" charset="0"/>
            </a:endParaRPr>
          </a:p>
          <a:p>
            <a:pPr>
              <a:spcBef>
                <a:spcPct val="50000"/>
              </a:spcBef>
            </a:pPr>
            <a:r>
              <a:rPr lang="en-US" sz="1600" dirty="0" err="1">
                <a:solidFill>
                  <a:srgbClr val="040400"/>
                </a:solidFill>
                <a:latin typeface="Times New Roman" pitchFamily="18" charset="0"/>
              </a:rPr>
              <a:t>d.f.</a:t>
            </a:r>
            <a:r>
              <a:rPr lang="en-US" sz="1600" dirty="0">
                <a:solidFill>
                  <a:srgbClr val="040400"/>
                </a:solidFill>
                <a:latin typeface="Times New Roman" pitchFamily="18" charset="0"/>
              </a:rPr>
              <a:t> = #rows -1)(#columns -1) = (2-1)(3-1)=2</a:t>
            </a:r>
          </a:p>
          <a:p>
            <a:pPr>
              <a:spcBef>
                <a:spcPct val="50000"/>
              </a:spcBef>
            </a:pPr>
            <a:endParaRPr lang="en-US" dirty="0">
              <a:latin typeface="Times New Roman" pitchFamily="18" charset="0"/>
            </a:endParaRPr>
          </a:p>
        </p:txBody>
      </p:sp>
    </p:spTree>
    <p:extLst>
      <p:ext uri="{BB962C8B-B14F-4D97-AF65-F5344CB8AC3E}">
        <p14:creationId xmlns:p14="http://schemas.microsoft.com/office/powerpoint/2010/main" val="18516508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35DA67-1D87-45D6-9980-1EA05AC046B7}"/>
              </a:ext>
            </a:extLst>
          </p:cNvPr>
          <p:cNvPicPr>
            <a:picLocks noChangeAspect="1"/>
          </p:cNvPicPr>
          <p:nvPr/>
        </p:nvPicPr>
        <p:blipFill>
          <a:blip r:embed="rId2"/>
          <a:stretch>
            <a:fillRect/>
          </a:stretch>
        </p:blipFill>
        <p:spPr>
          <a:xfrm>
            <a:off x="609600" y="228600"/>
            <a:ext cx="7518399" cy="5638800"/>
          </a:xfrm>
          <a:prstGeom prst="rect">
            <a:avLst/>
          </a:prstGeom>
        </p:spPr>
      </p:pic>
    </p:spTree>
    <p:extLst>
      <p:ext uri="{BB962C8B-B14F-4D97-AF65-F5344CB8AC3E}">
        <p14:creationId xmlns:p14="http://schemas.microsoft.com/office/powerpoint/2010/main" val="4027526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2286000" y="2927350"/>
            <a:ext cx="4572000" cy="100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404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b="1">
              <a:solidFill>
                <a:srgbClr val="040400"/>
              </a:solidFill>
              <a:latin typeface="System" charset="0"/>
            </a:endParaRPr>
          </a:p>
          <a:p>
            <a:pPr>
              <a:spcBef>
                <a:spcPct val="50000"/>
              </a:spcBef>
            </a:pPr>
            <a:endParaRPr lang="en-US" b="1">
              <a:solidFill>
                <a:srgbClr val="040400"/>
              </a:solidFill>
              <a:latin typeface="System" charset="0"/>
            </a:endParaRPr>
          </a:p>
        </p:txBody>
      </p:sp>
      <p:pic>
        <p:nvPicPr>
          <p:cNvPr id="3" name="Picture 2">
            <a:extLst>
              <a:ext uri="{FF2B5EF4-FFF2-40B4-BE49-F238E27FC236}">
                <a16:creationId xmlns:a16="http://schemas.microsoft.com/office/drawing/2014/main" id="{DAA30468-2E34-49C6-8C82-6E8C6E343F78}"/>
              </a:ext>
            </a:extLst>
          </p:cNvPr>
          <p:cNvPicPr>
            <a:picLocks noChangeAspect="1"/>
          </p:cNvPicPr>
          <p:nvPr/>
        </p:nvPicPr>
        <p:blipFill>
          <a:blip r:embed="rId2"/>
          <a:stretch>
            <a:fillRect/>
          </a:stretch>
        </p:blipFill>
        <p:spPr>
          <a:xfrm>
            <a:off x="533400" y="990600"/>
            <a:ext cx="8001000" cy="4374088"/>
          </a:xfrm>
          <a:prstGeom prst="rect">
            <a:avLst/>
          </a:prstGeom>
        </p:spPr>
      </p:pic>
    </p:spTree>
    <p:extLst>
      <p:ext uri="{BB962C8B-B14F-4D97-AF65-F5344CB8AC3E}">
        <p14:creationId xmlns:p14="http://schemas.microsoft.com/office/powerpoint/2010/main" val="8195821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1600" y="914400"/>
            <a:ext cx="5715000" cy="646331"/>
          </a:xfrm>
          <a:prstGeom prst="rect">
            <a:avLst/>
          </a:prstGeom>
          <a:noFill/>
        </p:spPr>
        <p:txBody>
          <a:bodyPr wrap="square" rtlCol="0">
            <a:spAutoFit/>
          </a:bodyPr>
          <a:lstStyle/>
          <a:p>
            <a:r>
              <a:rPr lang="en-US" b="1" dirty="0"/>
              <a:t>SPSS Screen Shots for Chi-Square test for independence class example  (2_BeerPrf_Class_Example.SPSS.Data)</a:t>
            </a:r>
            <a:endParaRPr lang="en-US" dirty="0"/>
          </a:p>
        </p:txBody>
      </p:sp>
      <p:pic>
        <p:nvPicPr>
          <p:cNvPr id="6" name="Picture 5">
            <a:extLst>
              <a:ext uri="{FF2B5EF4-FFF2-40B4-BE49-F238E27FC236}">
                <a16:creationId xmlns:a16="http://schemas.microsoft.com/office/drawing/2014/main" id="{6B231B94-0880-4CDB-9791-A9E2624213BF}"/>
              </a:ext>
            </a:extLst>
          </p:cNvPr>
          <p:cNvPicPr>
            <a:picLocks noChangeAspect="1"/>
          </p:cNvPicPr>
          <p:nvPr/>
        </p:nvPicPr>
        <p:blipFill>
          <a:blip r:embed="rId2"/>
          <a:stretch>
            <a:fillRect/>
          </a:stretch>
        </p:blipFill>
        <p:spPr>
          <a:xfrm>
            <a:off x="685800" y="1560731"/>
            <a:ext cx="7273158" cy="5182049"/>
          </a:xfrm>
          <a:prstGeom prst="rect">
            <a:avLst/>
          </a:prstGeom>
        </p:spPr>
      </p:pic>
    </p:spTree>
    <p:extLst>
      <p:ext uri="{BB962C8B-B14F-4D97-AF65-F5344CB8AC3E}">
        <p14:creationId xmlns:p14="http://schemas.microsoft.com/office/powerpoint/2010/main" val="4040628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43F691-3E95-4D95-8FB2-F6D7E5C5C767}"/>
              </a:ext>
            </a:extLst>
          </p:cNvPr>
          <p:cNvPicPr>
            <a:picLocks noChangeAspect="1"/>
          </p:cNvPicPr>
          <p:nvPr/>
        </p:nvPicPr>
        <p:blipFill>
          <a:blip r:embed="rId2"/>
          <a:stretch>
            <a:fillRect/>
          </a:stretch>
        </p:blipFill>
        <p:spPr>
          <a:xfrm>
            <a:off x="0" y="267935"/>
            <a:ext cx="8539623" cy="5904265"/>
          </a:xfrm>
          <a:prstGeom prst="rect">
            <a:avLst/>
          </a:prstGeom>
        </p:spPr>
      </p:pic>
    </p:spTree>
    <p:extLst>
      <p:ext uri="{BB962C8B-B14F-4D97-AF65-F5344CB8AC3E}">
        <p14:creationId xmlns:p14="http://schemas.microsoft.com/office/powerpoint/2010/main" val="3556453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838200" y="533400"/>
            <a:ext cx="7772400" cy="5243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Symbol" pitchFamily="18" charset="2"/>
              </a:defRPr>
            </a:lvl1pPr>
            <a:lvl2pPr marL="742950" indent="-285750">
              <a:defRPr sz="2400">
                <a:solidFill>
                  <a:schemeClr val="tx1"/>
                </a:solidFill>
                <a:latin typeface="Symbol" pitchFamily="18" charset="2"/>
              </a:defRPr>
            </a:lvl2pPr>
            <a:lvl3pPr marL="1143000" indent="-228600">
              <a:defRPr sz="2400">
                <a:solidFill>
                  <a:schemeClr val="tx1"/>
                </a:solidFill>
                <a:latin typeface="Symbol" pitchFamily="18" charset="2"/>
              </a:defRPr>
            </a:lvl3pPr>
            <a:lvl4pPr marL="1600200" indent="-228600">
              <a:defRPr sz="2400">
                <a:solidFill>
                  <a:schemeClr val="tx1"/>
                </a:solidFill>
                <a:latin typeface="Symbol" pitchFamily="18" charset="2"/>
              </a:defRPr>
            </a:lvl4pPr>
            <a:lvl5pPr marL="2057400" indent="-228600">
              <a:defRPr sz="2400">
                <a:solidFill>
                  <a:schemeClr val="tx1"/>
                </a:solidFill>
                <a:latin typeface="Symbol" pitchFamily="18" charset="2"/>
              </a:defRPr>
            </a:lvl5pPr>
            <a:lvl6pPr marL="2514600" indent="-228600" eaLnBrk="0" fontAlgn="base" hangingPunct="0">
              <a:spcBef>
                <a:spcPct val="0"/>
              </a:spcBef>
              <a:spcAft>
                <a:spcPct val="0"/>
              </a:spcAft>
              <a:defRPr sz="2400">
                <a:solidFill>
                  <a:schemeClr val="tx1"/>
                </a:solidFill>
                <a:latin typeface="Symbol" pitchFamily="18" charset="2"/>
              </a:defRPr>
            </a:lvl6pPr>
            <a:lvl7pPr marL="2971800" indent="-228600" eaLnBrk="0" fontAlgn="base" hangingPunct="0">
              <a:spcBef>
                <a:spcPct val="0"/>
              </a:spcBef>
              <a:spcAft>
                <a:spcPct val="0"/>
              </a:spcAft>
              <a:defRPr sz="2400">
                <a:solidFill>
                  <a:schemeClr val="tx1"/>
                </a:solidFill>
                <a:latin typeface="Symbol" pitchFamily="18" charset="2"/>
              </a:defRPr>
            </a:lvl7pPr>
            <a:lvl8pPr marL="3429000" indent="-228600" eaLnBrk="0" fontAlgn="base" hangingPunct="0">
              <a:spcBef>
                <a:spcPct val="0"/>
              </a:spcBef>
              <a:spcAft>
                <a:spcPct val="0"/>
              </a:spcAft>
              <a:defRPr sz="2400">
                <a:solidFill>
                  <a:schemeClr val="tx1"/>
                </a:solidFill>
                <a:latin typeface="Symbol" pitchFamily="18" charset="2"/>
              </a:defRPr>
            </a:lvl8pPr>
            <a:lvl9pPr marL="3886200" indent="-228600" eaLnBrk="0" fontAlgn="base" hangingPunct="0">
              <a:spcBef>
                <a:spcPct val="0"/>
              </a:spcBef>
              <a:spcAft>
                <a:spcPct val="0"/>
              </a:spcAft>
              <a:defRPr sz="2400">
                <a:solidFill>
                  <a:schemeClr val="tx1"/>
                </a:solidFill>
                <a:latin typeface="Symbol" pitchFamily="18" charset="2"/>
              </a:defRPr>
            </a:lvl9pPr>
          </a:lstStyle>
          <a:p>
            <a:pPr algn="ctr">
              <a:spcBef>
                <a:spcPct val="50000"/>
              </a:spcBef>
            </a:pPr>
            <a:r>
              <a:rPr lang="en-US" sz="2800" b="1">
                <a:solidFill>
                  <a:srgbClr val="040400"/>
                </a:solidFill>
                <a:latin typeface="Times New Roman" pitchFamily="18" charset="0"/>
              </a:rPr>
              <a:t>Review of Statistical Tests</a:t>
            </a:r>
          </a:p>
          <a:p>
            <a:pPr>
              <a:spcBef>
                <a:spcPct val="50000"/>
              </a:spcBef>
            </a:pPr>
            <a:r>
              <a:rPr lang="en-US" sz="2000">
                <a:solidFill>
                  <a:srgbClr val="040400"/>
                </a:solidFill>
                <a:latin typeface="Times New Roman" pitchFamily="18" charset="0"/>
              </a:rPr>
              <a:t>Hypothesis tests consist of three basic components</a:t>
            </a:r>
          </a:p>
          <a:p>
            <a:pPr>
              <a:spcBef>
                <a:spcPct val="50000"/>
              </a:spcBef>
            </a:pPr>
            <a:r>
              <a:rPr lang="en-US" sz="2000">
                <a:solidFill>
                  <a:srgbClr val="040400"/>
                </a:solidFill>
                <a:latin typeface="Times New Roman" pitchFamily="18" charset="0"/>
              </a:rPr>
              <a:t>	1) Hypothesis Statements:  null (Ho) and alternative (H1)</a:t>
            </a:r>
          </a:p>
          <a:p>
            <a:pPr>
              <a:spcBef>
                <a:spcPct val="50000"/>
              </a:spcBef>
            </a:pPr>
            <a:r>
              <a:rPr lang="en-US" sz="2000">
                <a:solidFill>
                  <a:srgbClr val="040400"/>
                </a:solidFill>
                <a:latin typeface="Times New Roman" pitchFamily="18" charset="0"/>
              </a:rPr>
              <a:t>	2) Decision Rule: based on sample evidence (test statistic or 		    p-value), what to conclude (Ho or H1)</a:t>
            </a:r>
          </a:p>
          <a:p>
            <a:pPr>
              <a:spcBef>
                <a:spcPct val="50000"/>
              </a:spcBef>
            </a:pPr>
            <a:r>
              <a:rPr lang="en-US" sz="2000">
                <a:solidFill>
                  <a:srgbClr val="040400"/>
                </a:solidFill>
                <a:latin typeface="Times New Roman" pitchFamily="18" charset="0"/>
              </a:rPr>
              <a:t>	3) The Decision</a:t>
            </a:r>
          </a:p>
          <a:p>
            <a:pPr>
              <a:spcBef>
                <a:spcPct val="50000"/>
              </a:spcBef>
            </a:pPr>
            <a:r>
              <a:rPr lang="en-US" sz="2000">
                <a:solidFill>
                  <a:srgbClr val="040400"/>
                </a:solidFill>
                <a:latin typeface="Times New Roman" pitchFamily="18" charset="0"/>
              </a:rPr>
              <a:t>Note there are two types of errors that can be made: </a:t>
            </a:r>
          </a:p>
          <a:p>
            <a:pPr>
              <a:spcBef>
                <a:spcPct val="50000"/>
              </a:spcBef>
            </a:pPr>
            <a:r>
              <a:rPr lang="en-US" sz="2000">
                <a:solidFill>
                  <a:srgbClr val="040400"/>
                </a:solidFill>
                <a:latin typeface="Times New Roman" pitchFamily="18" charset="0"/>
              </a:rPr>
              <a:t>	Type I -concluding H1 when Ho is true.  Alpha is the chance of 		a Type I error</a:t>
            </a:r>
          </a:p>
          <a:p>
            <a:pPr>
              <a:spcBef>
                <a:spcPct val="50000"/>
              </a:spcBef>
            </a:pPr>
            <a:r>
              <a:rPr lang="en-US" sz="2000">
                <a:solidFill>
                  <a:srgbClr val="040400"/>
                </a:solidFill>
                <a:latin typeface="Times New Roman" pitchFamily="18" charset="0"/>
              </a:rPr>
              <a:t>	Type II- concluding Ho when H1 is true.  Beta is the chance of </a:t>
            </a:r>
          </a:p>
          <a:p>
            <a:pPr>
              <a:spcBef>
                <a:spcPct val="50000"/>
              </a:spcBef>
            </a:pPr>
            <a:r>
              <a:rPr lang="en-US" sz="2000">
                <a:solidFill>
                  <a:srgbClr val="040400"/>
                </a:solidFill>
                <a:latin typeface="Times New Roman" pitchFamily="18" charset="0"/>
              </a:rPr>
              <a:t>		a Type II error</a:t>
            </a:r>
          </a:p>
          <a:p>
            <a:pPr>
              <a:spcBef>
                <a:spcPct val="50000"/>
              </a:spcBef>
            </a:pPr>
            <a:endParaRPr lang="en-US" sz="2000">
              <a:solidFill>
                <a:srgbClr val="040400"/>
              </a:solidFill>
              <a:latin typeface="Times New Roman" pitchFamily="18" charset="0"/>
            </a:endParaRPr>
          </a:p>
        </p:txBody>
      </p:sp>
    </p:spTree>
    <p:extLst>
      <p:ext uri="{BB962C8B-B14F-4D97-AF65-F5344CB8AC3E}">
        <p14:creationId xmlns:p14="http://schemas.microsoft.com/office/powerpoint/2010/main" val="10800166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CDF091-90B5-48F8-9D80-E487DE77896E}"/>
              </a:ext>
            </a:extLst>
          </p:cNvPr>
          <p:cNvPicPr>
            <a:picLocks noChangeAspect="1"/>
          </p:cNvPicPr>
          <p:nvPr/>
        </p:nvPicPr>
        <p:blipFill>
          <a:blip r:embed="rId2"/>
          <a:stretch>
            <a:fillRect/>
          </a:stretch>
        </p:blipFill>
        <p:spPr>
          <a:xfrm>
            <a:off x="176490" y="381000"/>
            <a:ext cx="8791019" cy="6033459"/>
          </a:xfrm>
          <a:prstGeom prst="rect">
            <a:avLst/>
          </a:prstGeom>
        </p:spPr>
      </p:pic>
    </p:spTree>
    <p:extLst>
      <p:ext uri="{BB962C8B-B14F-4D97-AF65-F5344CB8AC3E}">
        <p14:creationId xmlns:p14="http://schemas.microsoft.com/office/powerpoint/2010/main" val="3985322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EF4988-736A-4968-9014-AACBC2597669}"/>
              </a:ext>
            </a:extLst>
          </p:cNvPr>
          <p:cNvPicPr>
            <a:picLocks noChangeAspect="1"/>
          </p:cNvPicPr>
          <p:nvPr/>
        </p:nvPicPr>
        <p:blipFill>
          <a:blip r:embed="rId2"/>
          <a:stretch>
            <a:fillRect/>
          </a:stretch>
        </p:blipFill>
        <p:spPr>
          <a:xfrm>
            <a:off x="1143000" y="2971800"/>
            <a:ext cx="6105525" cy="3337845"/>
          </a:xfrm>
          <a:prstGeom prst="rect">
            <a:avLst/>
          </a:prstGeom>
        </p:spPr>
      </p:pic>
      <p:pic>
        <p:nvPicPr>
          <p:cNvPr id="6" name="Picture 5">
            <a:extLst>
              <a:ext uri="{FF2B5EF4-FFF2-40B4-BE49-F238E27FC236}">
                <a16:creationId xmlns:a16="http://schemas.microsoft.com/office/drawing/2014/main" id="{2760AAD4-5A32-47A0-9302-6532CFC2ECA9}"/>
              </a:ext>
            </a:extLst>
          </p:cNvPr>
          <p:cNvPicPr>
            <a:picLocks noChangeAspect="1"/>
          </p:cNvPicPr>
          <p:nvPr/>
        </p:nvPicPr>
        <p:blipFill>
          <a:blip r:embed="rId3"/>
          <a:stretch>
            <a:fillRect/>
          </a:stretch>
        </p:blipFill>
        <p:spPr>
          <a:xfrm>
            <a:off x="1895475" y="361335"/>
            <a:ext cx="4495800" cy="2610465"/>
          </a:xfrm>
          <a:prstGeom prst="rect">
            <a:avLst/>
          </a:prstGeom>
        </p:spPr>
      </p:pic>
    </p:spTree>
    <p:extLst>
      <p:ext uri="{BB962C8B-B14F-4D97-AF65-F5344CB8AC3E}">
        <p14:creationId xmlns:p14="http://schemas.microsoft.com/office/powerpoint/2010/main" val="5848503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2"/>
          <p:cNvSpPr txBox="1">
            <a:spLocks noChangeArrowheads="1"/>
          </p:cNvSpPr>
          <p:nvPr/>
        </p:nvSpPr>
        <p:spPr bwMode="auto">
          <a:xfrm>
            <a:off x="914400" y="152400"/>
            <a:ext cx="7772400" cy="6709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b="1" dirty="0"/>
              <a:t>Example</a:t>
            </a:r>
            <a:r>
              <a:rPr lang="en-US" dirty="0"/>
              <a:t>: </a:t>
            </a:r>
            <a:r>
              <a:rPr lang="en-US" sz="2000" dirty="0"/>
              <a:t>A large manufacturer of salty snacks has developed a new type of potato chip that has been cooked a bit longer than conventional potato chips.   The current plan is to have a national introduction with the same promotional campaign for all their markets.</a:t>
            </a:r>
          </a:p>
          <a:p>
            <a:pPr eaLnBrk="1" hangingPunct="1">
              <a:spcBef>
                <a:spcPct val="50000"/>
              </a:spcBef>
            </a:pPr>
            <a:r>
              <a:rPr lang="en-US" sz="2000" dirty="0"/>
              <a:t>A research manager is concerned about this approach, and believes there may be regional differences regarding preferences for the new chip compared to conventional chips.</a:t>
            </a:r>
          </a:p>
          <a:p>
            <a:pPr eaLnBrk="1" hangingPunct="1">
              <a:spcBef>
                <a:spcPct val="50000"/>
              </a:spcBef>
            </a:pPr>
            <a:r>
              <a:rPr lang="en-US" sz="2000" dirty="0"/>
              <a:t> A study is conducted where three independent samples of size 400 each are obtained from the northeast (1), southeast(2), and southwest (3).  Respondents who were sampled from the target population were asked which of the two chips they prefer(new or conventional).  </a:t>
            </a:r>
          </a:p>
          <a:p>
            <a:pPr eaLnBrk="1" hangingPunct="1">
              <a:spcBef>
                <a:spcPct val="50000"/>
              </a:spcBef>
            </a:pPr>
            <a:endParaRPr lang="en-US" sz="2000" dirty="0"/>
          </a:p>
          <a:p>
            <a:pPr eaLnBrk="1" hangingPunct="1">
              <a:spcBef>
                <a:spcPct val="50000"/>
              </a:spcBef>
            </a:pPr>
            <a:r>
              <a:rPr lang="en-US" sz="2000" dirty="0"/>
              <a:t>The resulting proportions of those favoring the new chip were as follows: p1=0.48, p2=0.46, p3=0.55.  General management wants to stay with their original plan, and dismiss the results as just sample outcomes. What would you suggest? </a:t>
            </a:r>
          </a:p>
          <a:p>
            <a:pPr eaLnBrk="1" hangingPunct="1">
              <a:spcBef>
                <a:spcPct val="50000"/>
              </a:spcBef>
            </a:pPr>
            <a:endParaRPr lang="en-US" sz="2000" dirty="0"/>
          </a:p>
          <a:p>
            <a:pPr eaLnBrk="1" hangingPunct="1">
              <a:spcBef>
                <a:spcPct val="50000"/>
              </a:spcBef>
            </a:pPr>
            <a:endParaRPr lang="en-US" dirty="0"/>
          </a:p>
        </p:txBody>
      </p:sp>
    </p:spTree>
    <p:extLst>
      <p:ext uri="{BB962C8B-B14F-4D97-AF65-F5344CB8AC3E}">
        <p14:creationId xmlns:p14="http://schemas.microsoft.com/office/powerpoint/2010/main" val="25162692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2"/>
          <p:cNvSpPr txBox="1">
            <a:spLocks noChangeArrowheads="1"/>
          </p:cNvSpPr>
          <p:nvPr/>
        </p:nvSpPr>
        <p:spPr bwMode="auto">
          <a:xfrm>
            <a:off x="685800" y="457200"/>
            <a:ext cx="8077200" cy="1031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t>Note in this example we want to test whether there are differences in the population proportions for the three different populations (regions)</a:t>
            </a:r>
          </a:p>
          <a:p>
            <a:pPr eaLnBrk="1" hangingPunct="1">
              <a:spcBef>
                <a:spcPct val="50000"/>
              </a:spcBef>
            </a:pPr>
            <a:endParaRPr lang="en-US"/>
          </a:p>
          <a:p>
            <a:pPr eaLnBrk="1" hangingPunct="1">
              <a:spcBef>
                <a:spcPct val="50000"/>
              </a:spcBef>
            </a:pPr>
            <a:r>
              <a:rPr lang="en-US"/>
              <a:t>Ho:  all population proportions are the same</a:t>
            </a:r>
          </a:p>
          <a:p>
            <a:pPr eaLnBrk="1" hangingPunct="1">
              <a:spcBef>
                <a:spcPct val="50000"/>
              </a:spcBef>
            </a:pPr>
            <a:r>
              <a:rPr lang="en-US"/>
              <a:t>Ha: population proportions are not all the same</a:t>
            </a:r>
          </a:p>
          <a:p>
            <a:pPr eaLnBrk="1" hangingPunct="1">
              <a:spcBef>
                <a:spcPct val="50000"/>
              </a:spcBef>
            </a:pPr>
            <a:endParaRPr lang="en-US"/>
          </a:p>
          <a:p>
            <a:pPr eaLnBrk="1" hangingPunct="1">
              <a:spcBef>
                <a:spcPct val="50000"/>
              </a:spcBef>
            </a:pPr>
            <a:r>
              <a:rPr lang="en-US"/>
              <a:t>We can conduct this test using the same procedure that we used for tests of independence. The rationale is different but the computational procedure is identical. In general we can use that procedure for tests of differences of proportions for 2 or more populations.</a:t>
            </a:r>
          </a:p>
          <a:p>
            <a:pPr eaLnBrk="1" hangingPunct="1">
              <a:spcBef>
                <a:spcPct val="50000"/>
              </a:spcBef>
            </a:pPr>
            <a:endParaRPr lang="en-US"/>
          </a:p>
          <a:p>
            <a:pPr eaLnBrk="1" hangingPunct="1">
              <a:spcBef>
                <a:spcPct val="50000"/>
              </a:spcBef>
            </a:pPr>
            <a:endParaRPr lang="en-US"/>
          </a:p>
          <a:p>
            <a:pPr eaLnBrk="1" hangingPunct="1">
              <a:spcBef>
                <a:spcPct val="50000"/>
              </a:spcBef>
            </a:pPr>
            <a:endParaRPr lang="en-US"/>
          </a:p>
          <a:p>
            <a:pPr eaLnBrk="1" hangingPunct="1">
              <a:spcBef>
                <a:spcPct val="50000"/>
              </a:spcBef>
            </a:pPr>
            <a:endParaRPr lang="en-US"/>
          </a:p>
          <a:p>
            <a:pPr eaLnBrk="1" hangingPunct="1">
              <a:spcBef>
                <a:spcPct val="50000"/>
              </a:spcBef>
            </a:pPr>
            <a:endParaRPr lang="en-US"/>
          </a:p>
          <a:p>
            <a:pPr eaLnBrk="1" hangingPunct="1">
              <a:spcBef>
                <a:spcPct val="50000"/>
              </a:spcBef>
            </a:pPr>
            <a:endParaRPr lang="en-US"/>
          </a:p>
          <a:p>
            <a:pPr eaLnBrk="1" hangingPunct="1">
              <a:spcBef>
                <a:spcPct val="50000"/>
              </a:spcBef>
            </a:pPr>
            <a:endParaRPr lang="en-US"/>
          </a:p>
          <a:p>
            <a:pPr eaLnBrk="1" hangingPunct="1">
              <a:spcBef>
                <a:spcPct val="50000"/>
              </a:spcBef>
            </a:pPr>
            <a:endParaRPr lang="en-US"/>
          </a:p>
          <a:p>
            <a:pPr eaLnBrk="1" hangingPunct="1">
              <a:spcBef>
                <a:spcPct val="50000"/>
              </a:spcBef>
            </a:pPr>
            <a:endParaRPr lang="en-US"/>
          </a:p>
        </p:txBody>
      </p:sp>
    </p:spTree>
    <p:extLst>
      <p:ext uri="{BB962C8B-B14F-4D97-AF65-F5344CB8AC3E}">
        <p14:creationId xmlns:p14="http://schemas.microsoft.com/office/powerpoint/2010/main" val="33829137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571500" y="304800"/>
            <a:ext cx="8001000" cy="67249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50000"/>
              </a:spcBef>
            </a:pPr>
            <a:r>
              <a:rPr lang="en-US" b="1" dirty="0"/>
              <a:t>Test of Homogeneity</a:t>
            </a:r>
          </a:p>
          <a:p>
            <a:pPr eaLnBrk="1" hangingPunct="1">
              <a:spcBef>
                <a:spcPct val="50000"/>
              </a:spcBef>
            </a:pPr>
            <a:r>
              <a:rPr lang="en-US" dirty="0"/>
              <a:t>Ho:  all population proportions are the same</a:t>
            </a:r>
          </a:p>
          <a:p>
            <a:pPr eaLnBrk="1" hangingPunct="1">
              <a:spcBef>
                <a:spcPct val="50000"/>
              </a:spcBef>
            </a:pPr>
            <a:r>
              <a:rPr lang="en-US" dirty="0"/>
              <a:t>H1: population proportions are not all the same</a:t>
            </a:r>
          </a:p>
          <a:p>
            <a:pPr eaLnBrk="1" hangingPunct="1">
              <a:spcBef>
                <a:spcPct val="50000"/>
              </a:spcBef>
            </a:pPr>
            <a:endParaRPr lang="en-US" sz="2000" dirty="0">
              <a:solidFill>
                <a:srgbClr val="040400"/>
              </a:solidFill>
            </a:endParaRPr>
          </a:p>
          <a:p>
            <a:pPr eaLnBrk="1" hangingPunct="1">
              <a:spcBef>
                <a:spcPct val="50000"/>
              </a:spcBef>
            </a:pPr>
            <a:r>
              <a:rPr lang="en-US" sz="2000" dirty="0">
                <a:solidFill>
                  <a:srgbClr val="040400"/>
                </a:solidFill>
              </a:rPr>
              <a:t>Test statistic = X</a:t>
            </a:r>
            <a:r>
              <a:rPr lang="en-US" sz="2000" baseline="30000" dirty="0">
                <a:solidFill>
                  <a:srgbClr val="040400"/>
                </a:solidFill>
              </a:rPr>
              <a:t>2 </a:t>
            </a:r>
            <a:r>
              <a:rPr lang="en-US" sz="2000" dirty="0">
                <a:solidFill>
                  <a:srgbClr val="040400"/>
                </a:solidFill>
              </a:rPr>
              <a:t> =  </a:t>
            </a:r>
            <a:r>
              <a:rPr lang="en-US" sz="2800" dirty="0">
                <a:solidFill>
                  <a:srgbClr val="040400"/>
                </a:solidFill>
                <a:latin typeface="Symbol" pitchFamily="18" charset="2"/>
              </a:rPr>
              <a:t>S</a:t>
            </a:r>
            <a:r>
              <a:rPr lang="en-US" sz="2000" dirty="0">
                <a:solidFill>
                  <a:srgbClr val="040400"/>
                </a:solidFill>
              </a:rPr>
              <a:t>(</a:t>
            </a:r>
            <a:r>
              <a:rPr lang="en-US" sz="2000" dirty="0" err="1">
                <a:solidFill>
                  <a:srgbClr val="040400"/>
                </a:solidFill>
              </a:rPr>
              <a:t>f</a:t>
            </a:r>
            <a:r>
              <a:rPr lang="en-US" sz="2000" baseline="-25000" dirty="0" err="1">
                <a:solidFill>
                  <a:srgbClr val="040400"/>
                </a:solidFill>
              </a:rPr>
              <a:t>o</a:t>
            </a:r>
            <a:r>
              <a:rPr lang="en-US" sz="2000" dirty="0">
                <a:solidFill>
                  <a:srgbClr val="040400"/>
                </a:solidFill>
              </a:rPr>
              <a:t> – </a:t>
            </a:r>
            <a:r>
              <a:rPr lang="en-US" sz="2000" dirty="0" err="1">
                <a:solidFill>
                  <a:srgbClr val="040400"/>
                </a:solidFill>
              </a:rPr>
              <a:t>f</a:t>
            </a:r>
            <a:r>
              <a:rPr lang="en-US" sz="2000" baseline="-25000" dirty="0" err="1">
                <a:solidFill>
                  <a:srgbClr val="040400"/>
                </a:solidFill>
              </a:rPr>
              <a:t>e</a:t>
            </a:r>
            <a:r>
              <a:rPr lang="en-US" sz="2000" dirty="0">
                <a:solidFill>
                  <a:srgbClr val="040400"/>
                </a:solidFill>
              </a:rPr>
              <a:t>)</a:t>
            </a:r>
            <a:r>
              <a:rPr lang="en-US" sz="2000" baseline="30000" dirty="0">
                <a:solidFill>
                  <a:srgbClr val="040400"/>
                </a:solidFill>
              </a:rPr>
              <a:t>2</a:t>
            </a:r>
            <a:r>
              <a:rPr lang="en-US" sz="2000" dirty="0">
                <a:solidFill>
                  <a:srgbClr val="040400"/>
                </a:solidFill>
              </a:rPr>
              <a:t>/</a:t>
            </a:r>
            <a:r>
              <a:rPr lang="en-US" sz="2000" dirty="0" err="1">
                <a:solidFill>
                  <a:srgbClr val="040400"/>
                </a:solidFill>
              </a:rPr>
              <a:t>f</a:t>
            </a:r>
            <a:r>
              <a:rPr lang="en-US" sz="2000" baseline="-25000" dirty="0" err="1">
                <a:solidFill>
                  <a:srgbClr val="040400"/>
                </a:solidFill>
              </a:rPr>
              <a:t>e</a:t>
            </a:r>
            <a:endParaRPr lang="en-US" sz="2000" baseline="-25000" dirty="0">
              <a:solidFill>
                <a:srgbClr val="040400"/>
              </a:solidFill>
            </a:endParaRPr>
          </a:p>
          <a:p>
            <a:pPr eaLnBrk="1" hangingPunct="1">
              <a:spcBef>
                <a:spcPct val="50000"/>
              </a:spcBef>
            </a:pPr>
            <a:endParaRPr lang="en-US" sz="2000" baseline="-25000" dirty="0">
              <a:solidFill>
                <a:srgbClr val="040400"/>
              </a:solidFill>
            </a:endParaRPr>
          </a:p>
          <a:p>
            <a:pPr>
              <a:spcBef>
                <a:spcPct val="50000"/>
              </a:spcBef>
            </a:pPr>
            <a:r>
              <a:rPr lang="en-US" sz="1800" dirty="0">
                <a:solidFill>
                  <a:srgbClr val="040400"/>
                </a:solidFill>
              </a:rPr>
              <a:t>Where </a:t>
            </a:r>
            <a:r>
              <a:rPr lang="en-US" sz="1800" dirty="0" err="1">
                <a:solidFill>
                  <a:srgbClr val="040400"/>
                </a:solidFill>
              </a:rPr>
              <a:t>f</a:t>
            </a:r>
            <a:r>
              <a:rPr lang="en-US" sz="1800" baseline="-25000" dirty="0" err="1">
                <a:solidFill>
                  <a:srgbClr val="040400"/>
                </a:solidFill>
              </a:rPr>
              <a:t>e</a:t>
            </a:r>
            <a:r>
              <a:rPr lang="en-US" sz="1800" baseline="-25000" dirty="0">
                <a:solidFill>
                  <a:srgbClr val="040400"/>
                </a:solidFill>
              </a:rPr>
              <a:t> </a:t>
            </a:r>
            <a:r>
              <a:rPr lang="en-US" sz="1800" dirty="0">
                <a:solidFill>
                  <a:srgbClr val="040400"/>
                </a:solidFill>
              </a:rPr>
              <a:t>= expected freq. under Ho = (row total*column total)/sample size</a:t>
            </a:r>
          </a:p>
          <a:p>
            <a:pPr>
              <a:spcBef>
                <a:spcPct val="50000"/>
              </a:spcBef>
            </a:pPr>
            <a:endParaRPr lang="en-US" sz="2000" dirty="0">
              <a:solidFill>
                <a:srgbClr val="040400"/>
              </a:solidFill>
            </a:endParaRPr>
          </a:p>
          <a:p>
            <a:pPr>
              <a:spcBef>
                <a:spcPct val="50000"/>
              </a:spcBef>
            </a:pPr>
            <a:r>
              <a:rPr lang="en-US" sz="1800" dirty="0">
                <a:solidFill>
                  <a:srgbClr val="040400"/>
                </a:solidFill>
              </a:rPr>
              <a:t>For large sample sizes, X</a:t>
            </a:r>
            <a:r>
              <a:rPr lang="en-US" sz="1800" baseline="30000" dirty="0">
                <a:solidFill>
                  <a:srgbClr val="040400"/>
                </a:solidFill>
              </a:rPr>
              <a:t>2 </a:t>
            </a:r>
            <a:r>
              <a:rPr lang="en-US" sz="1800" dirty="0">
                <a:solidFill>
                  <a:srgbClr val="040400"/>
                </a:solidFill>
              </a:rPr>
              <a:t> has a chi-square distribution with </a:t>
            </a:r>
          </a:p>
          <a:p>
            <a:pPr>
              <a:spcBef>
                <a:spcPct val="50000"/>
              </a:spcBef>
            </a:pPr>
            <a:r>
              <a:rPr lang="en-US" sz="1800" dirty="0">
                <a:solidFill>
                  <a:srgbClr val="040400"/>
                </a:solidFill>
              </a:rPr>
              <a:t>degrees of freedom = (no. rows – 1)*(no. columns – 1)</a:t>
            </a:r>
          </a:p>
          <a:p>
            <a:pPr>
              <a:spcBef>
                <a:spcPct val="50000"/>
              </a:spcBef>
            </a:pPr>
            <a:endParaRPr lang="en-US" sz="2000" dirty="0">
              <a:solidFill>
                <a:srgbClr val="040400"/>
              </a:solidFill>
            </a:endParaRPr>
          </a:p>
          <a:p>
            <a:pPr>
              <a:spcBef>
                <a:spcPct val="50000"/>
              </a:spcBef>
            </a:pPr>
            <a:r>
              <a:rPr lang="en-US" sz="2000" dirty="0">
                <a:solidFill>
                  <a:srgbClr val="040400"/>
                </a:solidFill>
              </a:rPr>
              <a:t>Decision Rule: conclude H1 if p-value &lt; alpha, else Ho.</a:t>
            </a:r>
          </a:p>
          <a:p>
            <a:pPr eaLnBrk="1" hangingPunct="1">
              <a:spcBef>
                <a:spcPct val="50000"/>
              </a:spcBef>
            </a:pPr>
            <a:endParaRPr lang="en-US" dirty="0"/>
          </a:p>
          <a:p>
            <a:pPr eaLnBrk="1" hangingPunct="1">
              <a:spcBef>
                <a:spcPct val="50000"/>
              </a:spcBef>
            </a:pPr>
            <a:endParaRPr lang="en-US" dirty="0"/>
          </a:p>
        </p:txBody>
      </p:sp>
      <p:pic>
        <p:nvPicPr>
          <p:cNvPr id="2" name="Picture 1">
            <a:extLst>
              <a:ext uri="{FF2B5EF4-FFF2-40B4-BE49-F238E27FC236}">
                <a16:creationId xmlns:a16="http://schemas.microsoft.com/office/drawing/2014/main" id="{83B63405-3CAC-4B56-ADA3-ADFF43B2A3DA}"/>
              </a:ext>
            </a:extLst>
          </p:cNvPr>
          <p:cNvPicPr>
            <a:picLocks noChangeAspect="1"/>
          </p:cNvPicPr>
          <p:nvPr/>
        </p:nvPicPr>
        <p:blipFill>
          <a:blip r:embed="rId3"/>
          <a:stretch>
            <a:fillRect/>
          </a:stretch>
        </p:blipFill>
        <p:spPr>
          <a:xfrm>
            <a:off x="6400800" y="914400"/>
            <a:ext cx="1969179" cy="420660"/>
          </a:xfrm>
          <a:prstGeom prst="rect">
            <a:avLst/>
          </a:prstGeom>
        </p:spPr>
      </p:pic>
    </p:spTree>
    <p:extLst>
      <p:ext uri="{BB962C8B-B14F-4D97-AF65-F5344CB8AC3E}">
        <p14:creationId xmlns:p14="http://schemas.microsoft.com/office/powerpoint/2010/main" val="2236436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3"/>
          <p:cNvSpPr txBox="1">
            <a:spLocks noChangeArrowheads="1"/>
          </p:cNvSpPr>
          <p:nvPr/>
        </p:nvSpPr>
        <p:spPr bwMode="auto">
          <a:xfrm>
            <a:off x="1066800" y="3429000"/>
            <a:ext cx="6705600" cy="307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sz="2000"/>
              <a:t>Rationale for expected cell frequencies:</a:t>
            </a:r>
          </a:p>
          <a:p>
            <a:pPr eaLnBrk="1" hangingPunct="1">
              <a:spcBef>
                <a:spcPct val="50000"/>
              </a:spcBef>
            </a:pPr>
            <a:r>
              <a:rPr lang="en-US" sz="2000"/>
              <a:t>If all three regions have the same proportion favoring the new chip (Ho) our estimate for that proportion would be 596/1200 = .497  for the northeast, the expected cell frequency would be .497(400)=198.7</a:t>
            </a:r>
          </a:p>
          <a:p>
            <a:pPr eaLnBrk="1" hangingPunct="1">
              <a:spcBef>
                <a:spcPct val="50000"/>
              </a:spcBef>
            </a:pPr>
            <a:r>
              <a:rPr lang="en-US" sz="2000"/>
              <a:t>While the rationale is different from the test for independence, the resulting calculations are identical.</a:t>
            </a:r>
          </a:p>
          <a:p>
            <a:pPr eaLnBrk="1" hangingPunct="1">
              <a:spcBef>
                <a:spcPct val="50000"/>
              </a:spcBef>
            </a:pPr>
            <a:endParaRPr lang="en-US"/>
          </a:p>
        </p:txBody>
      </p:sp>
      <p:pic>
        <p:nvPicPr>
          <p:cNvPr id="512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81000"/>
            <a:ext cx="701040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4921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ext Box 3"/>
          <p:cNvSpPr txBox="1">
            <a:spLocks noChangeArrowheads="1"/>
          </p:cNvSpPr>
          <p:nvPr/>
        </p:nvSpPr>
        <p:spPr bwMode="auto">
          <a:xfrm>
            <a:off x="1295400" y="609600"/>
            <a:ext cx="6553200"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endParaRPr lang="en-US" dirty="0"/>
          </a:p>
          <a:p>
            <a:pPr eaLnBrk="1" hangingPunct="1">
              <a:spcBef>
                <a:spcPct val="50000"/>
              </a:spcBef>
            </a:pPr>
            <a:r>
              <a:rPr lang="en-US" sz="3200" dirty="0"/>
              <a:t>What do you conclude using a significance level of .05?  </a:t>
            </a:r>
          </a:p>
          <a:p>
            <a:pPr eaLnBrk="1" hangingPunct="1">
              <a:spcBef>
                <a:spcPct val="50000"/>
              </a:spcBef>
            </a:pPr>
            <a:r>
              <a:rPr lang="en-US" sz="2800" dirty="0"/>
              <a:t>The data is saved in SPSS file “</a:t>
            </a:r>
            <a:r>
              <a:rPr lang="en-US" sz="2800" dirty="0" err="1"/>
              <a:t>ChipsExample.sav</a:t>
            </a:r>
            <a:r>
              <a:rPr lang="en-US" sz="2800" dirty="0"/>
              <a:t>”</a:t>
            </a:r>
          </a:p>
          <a:p>
            <a:pPr eaLnBrk="1" hangingPunct="1">
              <a:spcBef>
                <a:spcPct val="50000"/>
              </a:spcBef>
            </a:pPr>
            <a:endParaRPr lang="en-US" dirty="0"/>
          </a:p>
          <a:p>
            <a:pPr eaLnBrk="1" hangingPunct="1">
              <a:spcBef>
                <a:spcPct val="50000"/>
              </a:spcBef>
            </a:pPr>
            <a:endParaRPr lang="en-US" dirty="0"/>
          </a:p>
        </p:txBody>
      </p:sp>
      <p:pic>
        <p:nvPicPr>
          <p:cNvPr id="2" name="Picture 1">
            <a:extLst>
              <a:ext uri="{FF2B5EF4-FFF2-40B4-BE49-F238E27FC236}">
                <a16:creationId xmlns:a16="http://schemas.microsoft.com/office/drawing/2014/main" id="{5A83EEEF-B47C-48BB-93AF-5D7ED7BE3889}"/>
              </a:ext>
            </a:extLst>
          </p:cNvPr>
          <p:cNvPicPr>
            <a:picLocks noChangeAspect="1"/>
          </p:cNvPicPr>
          <p:nvPr/>
        </p:nvPicPr>
        <p:blipFill>
          <a:blip r:embed="rId3"/>
          <a:stretch>
            <a:fillRect/>
          </a:stretch>
        </p:blipFill>
        <p:spPr>
          <a:xfrm>
            <a:off x="4343400" y="3810000"/>
            <a:ext cx="3087307" cy="2057400"/>
          </a:xfrm>
          <a:prstGeom prst="rect">
            <a:avLst/>
          </a:prstGeom>
        </p:spPr>
      </p:pic>
      <p:pic>
        <p:nvPicPr>
          <p:cNvPr id="4" name="Picture 3">
            <a:extLst>
              <a:ext uri="{FF2B5EF4-FFF2-40B4-BE49-F238E27FC236}">
                <a16:creationId xmlns:a16="http://schemas.microsoft.com/office/drawing/2014/main" id="{7F5E2DE1-1DDE-43AF-91C2-3B3CBDC3559B}"/>
              </a:ext>
            </a:extLst>
          </p:cNvPr>
          <p:cNvPicPr>
            <a:picLocks noChangeAspect="1"/>
          </p:cNvPicPr>
          <p:nvPr/>
        </p:nvPicPr>
        <p:blipFill>
          <a:blip r:embed="rId4"/>
          <a:stretch>
            <a:fillRect/>
          </a:stretch>
        </p:blipFill>
        <p:spPr>
          <a:xfrm>
            <a:off x="1713293" y="3745148"/>
            <a:ext cx="1676400" cy="2122252"/>
          </a:xfrm>
          <a:prstGeom prst="rect">
            <a:avLst/>
          </a:prstGeom>
        </p:spPr>
      </p:pic>
    </p:spTree>
    <p:extLst>
      <p:ext uri="{BB962C8B-B14F-4D97-AF65-F5344CB8AC3E}">
        <p14:creationId xmlns:p14="http://schemas.microsoft.com/office/powerpoint/2010/main" val="11311709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90600" y="457200"/>
            <a:ext cx="6705600" cy="5724644"/>
          </a:xfrm>
          <a:prstGeom prst="rect">
            <a:avLst/>
          </a:prstGeom>
          <a:noFill/>
        </p:spPr>
        <p:txBody>
          <a:bodyPr wrap="square" rtlCol="0">
            <a:spAutoFit/>
          </a:bodyPr>
          <a:lstStyle/>
          <a:p>
            <a:endParaRPr lang="en-US" dirty="0"/>
          </a:p>
          <a:p>
            <a:endParaRPr lang="en-US" dirty="0"/>
          </a:p>
          <a:p>
            <a:endParaRPr lang="en-US" dirty="0"/>
          </a:p>
          <a:p>
            <a:r>
              <a:rPr lang="en-US" sz="2400" dirty="0"/>
              <a:t>Added Applications</a:t>
            </a:r>
          </a:p>
          <a:p>
            <a:endParaRPr lang="en-US" sz="2400" dirty="0"/>
          </a:p>
          <a:p>
            <a:r>
              <a:rPr lang="en-US" sz="2400" dirty="0"/>
              <a:t>4) Excel file  FB_Survey.xlsx has data from a survey of students about number of hours online per week, number of FB friends, and gender.  Import the file, label gender,  and for each gender create histograms and descriptive statistics for the “hours online”  and “friends” variables.  In addition,  estimate the mean hours online and friends with 95% confidence,  for each gender (1=male, 2=female).</a:t>
            </a:r>
          </a:p>
          <a:p>
            <a:pPr marL="342900" indent="-342900">
              <a:buAutoNum type="arabicParenR"/>
            </a:pPr>
            <a:endParaRPr lang="en-US" dirty="0"/>
          </a:p>
          <a:p>
            <a:pPr marL="342900" indent="-342900">
              <a:buAutoNum type="arabicParenR"/>
            </a:pPr>
            <a:endParaRPr lang="en-US" dirty="0"/>
          </a:p>
          <a:p>
            <a:endParaRPr lang="en-US" dirty="0"/>
          </a:p>
          <a:p>
            <a:endParaRPr lang="en-US" dirty="0"/>
          </a:p>
        </p:txBody>
      </p:sp>
    </p:spTree>
    <p:extLst>
      <p:ext uri="{BB962C8B-B14F-4D97-AF65-F5344CB8AC3E}">
        <p14:creationId xmlns:p14="http://schemas.microsoft.com/office/powerpoint/2010/main" val="30415993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787197-0FCA-473A-9D7C-BB2120B6B359}"/>
              </a:ext>
            </a:extLst>
          </p:cNvPr>
          <p:cNvSpPr txBox="1"/>
          <p:nvPr/>
        </p:nvSpPr>
        <p:spPr>
          <a:xfrm>
            <a:off x="381000" y="207513"/>
            <a:ext cx="4495800" cy="369332"/>
          </a:xfrm>
          <a:prstGeom prst="rect">
            <a:avLst/>
          </a:prstGeom>
          <a:noFill/>
        </p:spPr>
        <p:txBody>
          <a:bodyPr wrap="square" rtlCol="0">
            <a:spAutoFit/>
          </a:bodyPr>
          <a:lstStyle/>
          <a:p>
            <a:r>
              <a:rPr lang="en-US" dirty="0"/>
              <a:t>Added Applications</a:t>
            </a:r>
          </a:p>
        </p:txBody>
      </p:sp>
      <p:sp>
        <p:nvSpPr>
          <p:cNvPr id="7" name="TextBox 6">
            <a:extLst>
              <a:ext uri="{FF2B5EF4-FFF2-40B4-BE49-F238E27FC236}">
                <a16:creationId xmlns:a16="http://schemas.microsoft.com/office/drawing/2014/main" id="{ECB0B356-E92F-45B2-B0A5-6ABEFB342033}"/>
              </a:ext>
            </a:extLst>
          </p:cNvPr>
          <p:cNvSpPr txBox="1"/>
          <p:nvPr/>
        </p:nvSpPr>
        <p:spPr>
          <a:xfrm>
            <a:off x="609600" y="533400"/>
            <a:ext cx="7239000" cy="670952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itchFamily="18" charset="0"/>
                <a:ea typeface="+mn-ea"/>
                <a:cs typeface="+mn-cs"/>
              </a:rPr>
              <a:t>5) Piedmont Coffee produces coffee products along with various food items that it sells in its many store locations throughout the US.   Piedmont recently conducted a study to investigate different aspects about consumer preferences and purchase intentions.  A random sample of 200 coffee drinking consumers was selected to participate in the study.   The questionnaire included questions about current coffee drinking habits and also routine demographic questions.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imes New Roman" pitchFamily="18" charset="0"/>
              <a:ea typeface="+mn-ea"/>
              <a:cs typeface="+mn-cs"/>
            </a:endParaRPr>
          </a:p>
          <a:p>
            <a:pPr marL="342900" marR="0" lvl="0" indent="-342900" algn="l" defTabSz="914400" rtl="0" eaLnBrk="0" fontAlgn="base" latinLnBrk="0" hangingPunct="0">
              <a:lnSpc>
                <a:spcPct val="100000"/>
              </a:lnSpc>
              <a:spcBef>
                <a:spcPct val="0"/>
              </a:spcBef>
              <a:spcAft>
                <a:spcPct val="0"/>
              </a:spcAft>
              <a:buClrTx/>
              <a:buSzTx/>
              <a:buFontTx/>
              <a:buAutoNum type="alphaLcParenR"/>
              <a:tabLst/>
              <a:defRPr/>
            </a:pPr>
            <a:r>
              <a:rPr kumimoji="0" lang="en-US" sz="1600" b="0" i="0" u="none" strike="noStrike" kern="1200" cap="none" spc="0" normalizeH="0" baseline="0" noProof="0" dirty="0">
                <a:ln>
                  <a:noFill/>
                </a:ln>
                <a:solidFill>
                  <a:prstClr val="black"/>
                </a:solidFill>
                <a:effectLst/>
                <a:uLnTx/>
                <a:uFillTx/>
                <a:latin typeface="Times New Roman" pitchFamily="18" charset="0"/>
                <a:ea typeface="+mn-ea"/>
                <a:cs typeface="+mn-cs"/>
              </a:rPr>
              <a:t>Information about the racial make up of Piedmont’s market has been obtained from secondary sources as follows: </a:t>
            </a:r>
          </a:p>
          <a:p>
            <a:pPr marL="342900" marR="0" lvl="0" indent="-342900" algn="l" defTabSz="914400" rtl="0" eaLnBrk="0" fontAlgn="base" latinLnBrk="0" hangingPunct="0">
              <a:lnSpc>
                <a:spcPct val="100000"/>
              </a:lnSpc>
              <a:spcBef>
                <a:spcPct val="0"/>
              </a:spcBef>
              <a:spcAft>
                <a:spcPct val="0"/>
              </a:spcAft>
              <a:buClrTx/>
              <a:buSzTx/>
              <a:buFontTx/>
              <a:buAutoNum type="alphaLcParenR"/>
              <a:tabLst/>
              <a:defRPr/>
            </a:pPr>
            <a:endParaRPr kumimoji="0" lang="en-US" sz="1600" b="0" i="0" u="none" strike="noStrike" kern="1200" cap="none" spc="0" normalizeH="0" baseline="0" noProof="0" dirty="0">
              <a:ln>
                <a:noFill/>
              </a:ln>
              <a:solidFill>
                <a:prstClr val="black"/>
              </a:solidFill>
              <a:effectLst/>
              <a:uLnTx/>
              <a:uFillTx/>
              <a:latin typeface="Times New Roman" pitchFamily="18" charset="0"/>
              <a:ea typeface="+mn-ea"/>
              <a:cs typeface="+mn-cs"/>
            </a:endParaRPr>
          </a:p>
          <a:p>
            <a:pPr marR="0" lvl="0" algn="l" defTabSz="914400" rtl="0" eaLnBrk="0" fontAlgn="base" latinLnBrk="0" hangingPunct="0">
              <a:lnSpc>
                <a:spcPct val="100000"/>
              </a:lnSpc>
              <a:spcBef>
                <a:spcPct val="0"/>
              </a:spcBef>
              <a:spcAft>
                <a:spcPct val="0"/>
              </a:spcAft>
              <a:buClrTx/>
              <a:buSzTx/>
              <a:tabLst/>
              <a:defRPr/>
            </a:pPr>
            <a:endParaRPr kumimoji="0" lang="en-US" sz="1600" b="0" i="0" u="none" strike="noStrike" kern="1200" cap="none" spc="0" normalizeH="0" baseline="0" noProof="0" dirty="0">
              <a:ln>
                <a:noFill/>
              </a:ln>
              <a:solidFill>
                <a:prstClr val="black"/>
              </a:solidFill>
              <a:effectLst/>
              <a:uLnTx/>
              <a:uFillTx/>
              <a:latin typeface="Times New Roman" pitchFamily="18" charset="0"/>
              <a:ea typeface="+mn-ea"/>
              <a:cs typeface="+mn-cs"/>
            </a:endParaRPr>
          </a:p>
          <a:p>
            <a:pPr marL="342900" marR="0" lvl="0" indent="-342900" algn="l" defTabSz="914400" rtl="0" eaLnBrk="0" fontAlgn="base" latinLnBrk="0" hangingPunct="0">
              <a:lnSpc>
                <a:spcPct val="100000"/>
              </a:lnSpc>
              <a:spcBef>
                <a:spcPct val="0"/>
              </a:spcBef>
              <a:spcAft>
                <a:spcPct val="0"/>
              </a:spcAft>
              <a:buClrTx/>
              <a:buSzTx/>
              <a:buFontTx/>
              <a:buAutoNum type="alphaLcParenR"/>
              <a:tabLst/>
              <a:defRPr/>
            </a:pPr>
            <a:endParaRPr kumimoji="0" lang="en-US" sz="1600" b="0" i="0" u="none" strike="noStrike" kern="1200" cap="none" spc="0" normalizeH="0" baseline="0" noProof="0" dirty="0">
              <a:ln>
                <a:noFill/>
              </a:ln>
              <a:solidFill>
                <a:prstClr val="black"/>
              </a:solidFill>
              <a:effectLst/>
              <a:uLnTx/>
              <a:uFillTx/>
              <a:latin typeface="Times New Roman" pitchFamily="18" charset="0"/>
              <a:ea typeface="+mn-ea"/>
              <a:cs typeface="+mn-cs"/>
            </a:endParaRPr>
          </a:p>
          <a:p>
            <a:pPr marL="342900" marR="0" lvl="0" indent="-342900" algn="l" defTabSz="914400" rtl="0" eaLnBrk="0" fontAlgn="base" latinLnBrk="0" hangingPunct="0">
              <a:lnSpc>
                <a:spcPct val="100000"/>
              </a:lnSpc>
              <a:spcBef>
                <a:spcPct val="0"/>
              </a:spcBef>
              <a:spcAft>
                <a:spcPct val="0"/>
              </a:spcAft>
              <a:buClrTx/>
              <a:buSzTx/>
              <a:buFontTx/>
              <a:buAutoNum type="alphaLcParenR"/>
              <a:tabLst/>
              <a:defRPr/>
            </a:pPr>
            <a:endParaRPr kumimoji="0" lang="en-US" sz="1600" b="0" i="0" u="none" strike="noStrike" kern="1200" cap="none" spc="0" normalizeH="0" baseline="0" noProof="0" dirty="0">
              <a:ln>
                <a:noFill/>
              </a:ln>
              <a:solidFill>
                <a:prstClr val="black"/>
              </a:solidFill>
              <a:effectLst/>
              <a:uLnTx/>
              <a:uFillTx/>
              <a:latin typeface="Times New Roman" pitchFamily="18" charset="0"/>
              <a:ea typeface="+mn-ea"/>
              <a:cs typeface="+mn-cs"/>
            </a:endParaRPr>
          </a:p>
          <a:p>
            <a:pPr marL="342900" marR="0" lvl="0" indent="-342900" algn="l" defTabSz="914400" rtl="0" eaLnBrk="0" fontAlgn="base" latinLnBrk="0" hangingPunct="0">
              <a:lnSpc>
                <a:spcPct val="100000"/>
              </a:lnSpc>
              <a:spcBef>
                <a:spcPct val="0"/>
              </a:spcBef>
              <a:spcAft>
                <a:spcPct val="0"/>
              </a:spcAft>
              <a:buClrTx/>
              <a:buSzTx/>
              <a:buFontTx/>
              <a:buAutoNum type="alphaLcParenR"/>
              <a:tabLst/>
              <a:defRPr/>
            </a:pPr>
            <a:endParaRPr kumimoji="0" lang="en-US" sz="1600" b="0" i="0" u="none" strike="noStrike" kern="1200" cap="none" spc="0" normalizeH="0" baseline="0" noProof="0" dirty="0">
              <a:ln>
                <a:noFill/>
              </a:ln>
              <a:solidFill>
                <a:prstClr val="black"/>
              </a:solidFill>
              <a:effectLst/>
              <a:uLnTx/>
              <a:uFillTx/>
              <a:latin typeface="Times New Roman" pitchFamily="18" charset="0"/>
              <a:ea typeface="+mn-ea"/>
              <a:cs typeface="+mn-cs"/>
            </a:endParaRPr>
          </a:p>
          <a:p>
            <a:pPr marL="342900" marR="0" lvl="0" indent="-342900" algn="l" defTabSz="914400" rtl="0" eaLnBrk="0" fontAlgn="base" latinLnBrk="0" hangingPunct="0">
              <a:lnSpc>
                <a:spcPct val="100000"/>
              </a:lnSpc>
              <a:spcBef>
                <a:spcPct val="0"/>
              </a:spcBef>
              <a:spcAft>
                <a:spcPct val="0"/>
              </a:spcAft>
              <a:buClrTx/>
              <a:buSzTx/>
              <a:buFontTx/>
              <a:buAutoNum type="alphaLcParenR"/>
              <a:tabLst/>
              <a:defRPr/>
            </a:pPr>
            <a:endParaRPr kumimoji="0" lang="en-US" sz="1600" b="0" i="0" u="none" strike="noStrike" kern="1200" cap="none" spc="0" normalizeH="0" baseline="0" noProof="0" dirty="0">
              <a:ln>
                <a:noFill/>
              </a:ln>
              <a:solidFill>
                <a:prstClr val="black"/>
              </a:solidFill>
              <a:effectLst/>
              <a:uLnTx/>
              <a:uFillTx/>
              <a:latin typeface="Times New Roman" pitchFamily="18"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itchFamily="18" charset="0"/>
                <a:ea typeface="+mn-ea"/>
                <a:cs typeface="+mn-cs"/>
              </a:rPr>
              <a:t>Racial information was also collected in the questionnaire and provided in the SPSS data file Piedmont_1.sav in the variable “race”.   As a check, perform an appropriate test using a significance level of 0.05  .   State what you conclude, and why.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itchFamily="18"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itchFamily="18" charset="0"/>
                <a:ea typeface="+mn-ea"/>
                <a:cs typeface="+mn-cs"/>
              </a:rPr>
              <a:t>b) Respondents indicated whether they typically prefer light roast, medium roast, or dark roast coffee.  Piedmont is interested in whether or not roast preference is independent of gender.  SPSS data file Piedmont_1.sav has the responses to both the roast type preference (variable ‘roast’) question, and gender.  Perform an appropriate test using a significance level of 0.05 .  State what you conclude, and why.  Also, interpret the results.</a:t>
            </a:r>
          </a:p>
          <a:p>
            <a:pPr marL="342900" marR="0" lvl="0" indent="-342900" algn="l" defTabSz="914400" rtl="0" eaLnBrk="0" fontAlgn="base" latinLnBrk="0" hangingPunct="0">
              <a:lnSpc>
                <a:spcPct val="100000"/>
              </a:lnSpc>
              <a:spcBef>
                <a:spcPct val="0"/>
              </a:spcBef>
              <a:spcAft>
                <a:spcPct val="0"/>
              </a:spcAft>
              <a:buClrTx/>
              <a:buSzTx/>
              <a:buFontTx/>
              <a:buAutoNum type="alphaLcParenR"/>
              <a:tabLst/>
              <a:defRPr/>
            </a:pPr>
            <a:endParaRPr kumimoji="0" lang="en-US" sz="1600" b="0" i="0" u="none" strike="noStrike" kern="1200" cap="none" spc="0" normalizeH="0" baseline="0" noProof="0" dirty="0">
              <a:ln>
                <a:noFill/>
              </a:ln>
              <a:solidFill>
                <a:prstClr val="black"/>
              </a:solidFill>
              <a:effectLst/>
              <a:uLnTx/>
              <a:uFillTx/>
              <a:latin typeface="Times New Roman" pitchFamily="18"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Times New Roman" pitchFamily="18" charset="0"/>
              <a:ea typeface="+mn-ea"/>
              <a:cs typeface="+mn-cs"/>
            </a:endParaRPr>
          </a:p>
        </p:txBody>
      </p:sp>
      <p:pic>
        <p:nvPicPr>
          <p:cNvPr id="9" name="Picture 8">
            <a:extLst>
              <a:ext uri="{FF2B5EF4-FFF2-40B4-BE49-F238E27FC236}">
                <a16:creationId xmlns:a16="http://schemas.microsoft.com/office/drawing/2014/main" id="{7C806C4D-8D8F-41D7-8256-18A44688820F}"/>
              </a:ext>
            </a:extLst>
          </p:cNvPr>
          <p:cNvPicPr>
            <a:picLocks noChangeAspect="1"/>
          </p:cNvPicPr>
          <p:nvPr/>
        </p:nvPicPr>
        <p:blipFill>
          <a:blip r:embed="rId2"/>
          <a:stretch>
            <a:fillRect/>
          </a:stretch>
        </p:blipFill>
        <p:spPr>
          <a:xfrm>
            <a:off x="1447800" y="2743200"/>
            <a:ext cx="4652463" cy="1533198"/>
          </a:xfrm>
          <a:prstGeom prst="rect">
            <a:avLst/>
          </a:prstGeom>
        </p:spPr>
      </p:pic>
    </p:spTree>
    <p:extLst>
      <p:ext uri="{BB962C8B-B14F-4D97-AF65-F5344CB8AC3E}">
        <p14:creationId xmlns:p14="http://schemas.microsoft.com/office/powerpoint/2010/main" val="19245466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B993A8-4F16-4D47-9FF8-2C59B91219B1}"/>
              </a:ext>
            </a:extLst>
          </p:cNvPr>
          <p:cNvSpPr txBox="1"/>
          <p:nvPr/>
        </p:nvSpPr>
        <p:spPr>
          <a:xfrm>
            <a:off x="838200" y="457200"/>
            <a:ext cx="7848600" cy="7694414"/>
          </a:xfrm>
          <a:prstGeom prst="rect">
            <a:avLst/>
          </a:prstGeom>
          <a:noFill/>
        </p:spPr>
        <p:txBody>
          <a:bodyPr wrap="square" rtlCol="0">
            <a:spAutoFit/>
          </a:bodyPr>
          <a:lstStyle/>
          <a:p>
            <a:r>
              <a:rPr lang="en-US" sz="2400" b="1" dirty="0"/>
              <a:t>SAS Code for Class Examples</a:t>
            </a:r>
          </a:p>
          <a:p>
            <a:endParaRPr lang="en-US" dirty="0"/>
          </a:p>
          <a:p>
            <a:r>
              <a:rPr lang="en-US" u="sng" dirty="0"/>
              <a:t>Dining Out Monthly Spending Example</a:t>
            </a:r>
          </a:p>
          <a:p>
            <a:r>
              <a:rPr lang="en-US" sz="1400" b="1" dirty="0">
                <a:solidFill>
                  <a:srgbClr val="000080"/>
                </a:solidFill>
                <a:latin typeface="Courier New" panose="02070309020205020404" pitchFamily="49" charset="0"/>
              </a:rPr>
              <a:t>proc</a:t>
            </a:r>
            <a:r>
              <a:rPr lang="en-US" sz="1400" b="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import</a:t>
            </a:r>
            <a:r>
              <a:rPr lang="en-US" sz="1400" b="0" dirty="0">
                <a:solidFill>
                  <a:srgbClr val="000000"/>
                </a:solidFill>
                <a:latin typeface="Courier New" panose="02070309020205020404" pitchFamily="49" charset="0"/>
              </a:rPr>
              <a:t> </a:t>
            </a:r>
            <a:r>
              <a:rPr lang="en-US" sz="1400" b="0" dirty="0">
                <a:solidFill>
                  <a:srgbClr val="0000FF"/>
                </a:solidFill>
                <a:latin typeface="Courier New" panose="02070309020205020404" pitchFamily="49" charset="0"/>
              </a:rPr>
              <a:t>datafile</a:t>
            </a:r>
            <a:r>
              <a:rPr lang="en-US" sz="1400" b="0" dirty="0">
                <a:solidFill>
                  <a:srgbClr val="000000"/>
                </a:solidFill>
                <a:latin typeface="Courier New" panose="02070309020205020404" pitchFamily="49" charset="0"/>
              </a:rPr>
              <a:t>=</a:t>
            </a:r>
            <a:r>
              <a:rPr lang="en-US" sz="1400" b="0" dirty="0">
                <a:solidFill>
                  <a:srgbClr val="800080"/>
                </a:solidFill>
                <a:latin typeface="Courier New" panose="02070309020205020404" pitchFamily="49" charset="0"/>
              </a:rPr>
              <a:t>"D:\_MARK_7600\Class_3\Data\do_spend.sav"</a:t>
            </a:r>
            <a:r>
              <a:rPr lang="en-US" sz="1400" b="0" dirty="0">
                <a:solidFill>
                  <a:srgbClr val="000000"/>
                </a:solidFill>
                <a:latin typeface="Courier New" panose="02070309020205020404" pitchFamily="49" charset="0"/>
              </a:rPr>
              <a:t> </a:t>
            </a:r>
            <a:r>
              <a:rPr lang="en-US" sz="1400" b="0" dirty="0">
                <a:solidFill>
                  <a:srgbClr val="0000FF"/>
                </a:solidFill>
                <a:latin typeface="Courier New" panose="02070309020205020404" pitchFamily="49" charset="0"/>
              </a:rPr>
              <a:t>DBMS</a:t>
            </a:r>
            <a:r>
              <a:rPr lang="en-US" sz="1400" b="0" dirty="0">
                <a:solidFill>
                  <a:srgbClr val="000000"/>
                </a:solidFill>
                <a:latin typeface="Courier New" panose="02070309020205020404" pitchFamily="49" charset="0"/>
              </a:rPr>
              <a:t>=SAV </a:t>
            </a:r>
            <a:r>
              <a:rPr lang="en-US" sz="1400" b="0" dirty="0">
                <a:solidFill>
                  <a:srgbClr val="0000FF"/>
                </a:solidFill>
                <a:latin typeface="Courier New" panose="02070309020205020404" pitchFamily="49" charset="0"/>
              </a:rPr>
              <a:t>OUT</a:t>
            </a:r>
            <a:r>
              <a:rPr lang="en-US" sz="1400" b="0" dirty="0">
                <a:solidFill>
                  <a:srgbClr val="000000"/>
                </a:solidFill>
                <a:latin typeface="Courier New" panose="02070309020205020404" pitchFamily="49" charset="0"/>
              </a:rPr>
              <a:t>=</a:t>
            </a:r>
            <a:r>
              <a:rPr lang="en-US" sz="1400" b="0" dirty="0" err="1">
                <a:solidFill>
                  <a:srgbClr val="000000"/>
                </a:solidFill>
                <a:latin typeface="Courier New" panose="02070309020205020404" pitchFamily="49" charset="0"/>
              </a:rPr>
              <a:t>do_spend</a:t>
            </a:r>
            <a:r>
              <a:rPr lang="en-US" sz="1400" b="0" dirty="0">
                <a:solidFill>
                  <a:srgbClr val="000000"/>
                </a:solidFill>
                <a:latin typeface="Courier New" panose="02070309020205020404" pitchFamily="49" charset="0"/>
              </a:rPr>
              <a:t>;</a:t>
            </a:r>
          </a:p>
          <a:p>
            <a:r>
              <a:rPr lang="en-US" sz="1400" b="1" dirty="0">
                <a:solidFill>
                  <a:srgbClr val="000080"/>
                </a:solidFill>
                <a:latin typeface="Courier New" panose="02070309020205020404" pitchFamily="49" charset="0"/>
              </a:rPr>
              <a:t>run</a:t>
            </a:r>
            <a:r>
              <a:rPr lang="en-US" sz="1400" b="0" dirty="0">
                <a:solidFill>
                  <a:srgbClr val="000000"/>
                </a:solidFill>
                <a:latin typeface="Courier New" panose="02070309020205020404" pitchFamily="49" charset="0"/>
              </a:rPr>
              <a:t>;</a:t>
            </a:r>
          </a:p>
          <a:p>
            <a:endParaRPr lang="en-US" sz="1400" b="0" dirty="0">
              <a:solidFill>
                <a:srgbClr val="000000"/>
              </a:solidFill>
              <a:latin typeface="Courier New" panose="02070309020205020404" pitchFamily="49" charset="0"/>
            </a:endParaRPr>
          </a:p>
          <a:p>
            <a:r>
              <a:rPr lang="en-US" sz="1400" b="1" dirty="0">
                <a:solidFill>
                  <a:srgbClr val="000080"/>
                </a:solidFill>
                <a:latin typeface="Courier New" panose="02070309020205020404" pitchFamily="49" charset="0"/>
              </a:rPr>
              <a:t>proc</a:t>
            </a:r>
            <a:r>
              <a:rPr lang="en-US" sz="1400" b="0" dirty="0">
                <a:solidFill>
                  <a:srgbClr val="000000"/>
                </a:solidFill>
                <a:latin typeface="Courier New" panose="02070309020205020404" pitchFamily="49" charset="0"/>
              </a:rPr>
              <a:t> </a:t>
            </a:r>
            <a:r>
              <a:rPr lang="en-US" sz="1400" b="1" dirty="0" err="1">
                <a:solidFill>
                  <a:srgbClr val="000080"/>
                </a:solidFill>
                <a:latin typeface="Courier New" panose="02070309020205020404" pitchFamily="49" charset="0"/>
              </a:rPr>
              <a:t>ttest</a:t>
            </a:r>
            <a:r>
              <a:rPr lang="en-US" sz="1400" b="0" dirty="0">
                <a:solidFill>
                  <a:srgbClr val="000000"/>
                </a:solidFill>
                <a:latin typeface="Courier New" panose="02070309020205020404" pitchFamily="49" charset="0"/>
              </a:rPr>
              <a:t> </a:t>
            </a:r>
            <a:r>
              <a:rPr lang="en-US" sz="1400" b="0" dirty="0">
                <a:solidFill>
                  <a:srgbClr val="0000FF"/>
                </a:solidFill>
                <a:latin typeface="Courier New" panose="02070309020205020404" pitchFamily="49" charset="0"/>
              </a:rPr>
              <a:t>data</a:t>
            </a:r>
            <a:r>
              <a:rPr lang="en-US" sz="1400" b="0" dirty="0">
                <a:solidFill>
                  <a:srgbClr val="000000"/>
                </a:solidFill>
                <a:latin typeface="Courier New" panose="02070309020205020404" pitchFamily="49" charset="0"/>
              </a:rPr>
              <a:t>=</a:t>
            </a:r>
            <a:r>
              <a:rPr lang="en-US" sz="1400" b="0" dirty="0" err="1">
                <a:solidFill>
                  <a:srgbClr val="000000"/>
                </a:solidFill>
                <a:latin typeface="Courier New" panose="02070309020205020404" pitchFamily="49" charset="0"/>
              </a:rPr>
              <a:t>do_spend</a:t>
            </a:r>
            <a:r>
              <a:rPr lang="en-US" sz="1400" b="0" dirty="0">
                <a:solidFill>
                  <a:srgbClr val="000000"/>
                </a:solidFill>
                <a:latin typeface="Courier New" panose="02070309020205020404" pitchFamily="49" charset="0"/>
              </a:rPr>
              <a:t> ho=</a:t>
            </a:r>
            <a:r>
              <a:rPr lang="en-US" sz="1400" b="1" dirty="0">
                <a:solidFill>
                  <a:srgbClr val="008080"/>
                </a:solidFill>
                <a:latin typeface="Courier New" panose="02070309020205020404" pitchFamily="49" charset="0"/>
              </a:rPr>
              <a:t>255</a:t>
            </a:r>
            <a:r>
              <a:rPr lang="en-US" sz="1400" b="0" dirty="0">
                <a:solidFill>
                  <a:srgbClr val="000000"/>
                </a:solidFill>
                <a:latin typeface="Courier New" panose="02070309020205020404" pitchFamily="49" charset="0"/>
              </a:rPr>
              <a:t> sides=</a:t>
            </a:r>
            <a:r>
              <a:rPr lang="en-US" sz="1400" b="1" dirty="0">
                <a:solidFill>
                  <a:srgbClr val="008080"/>
                </a:solidFill>
                <a:latin typeface="Courier New" panose="02070309020205020404" pitchFamily="49" charset="0"/>
              </a:rPr>
              <a:t>2</a:t>
            </a:r>
            <a:r>
              <a:rPr lang="en-US" sz="1400" b="0" dirty="0">
                <a:solidFill>
                  <a:srgbClr val="000000"/>
                </a:solidFill>
                <a:latin typeface="Courier New" panose="02070309020205020404" pitchFamily="49" charset="0"/>
              </a:rPr>
              <a:t>; </a:t>
            </a:r>
          </a:p>
          <a:p>
            <a:r>
              <a:rPr lang="en-US" sz="1400" b="0" dirty="0">
                <a:solidFill>
                  <a:srgbClr val="0000FF"/>
                </a:solidFill>
                <a:latin typeface="Courier New" panose="02070309020205020404" pitchFamily="49" charset="0"/>
              </a:rPr>
              <a:t>var</a:t>
            </a:r>
            <a:r>
              <a:rPr lang="en-US" sz="1400" b="0" dirty="0">
                <a:solidFill>
                  <a:srgbClr val="000000"/>
                </a:solidFill>
                <a:latin typeface="Courier New" panose="02070309020205020404" pitchFamily="49" charset="0"/>
              </a:rPr>
              <a:t> </a:t>
            </a:r>
            <a:r>
              <a:rPr lang="en-US" sz="1400" b="0" dirty="0" err="1">
                <a:solidFill>
                  <a:srgbClr val="000000"/>
                </a:solidFill>
                <a:latin typeface="Courier New" panose="02070309020205020404" pitchFamily="49" charset="0"/>
              </a:rPr>
              <a:t>ent_spend;</a:t>
            </a:r>
            <a:r>
              <a:rPr lang="en-US" sz="1400" b="1" dirty="0" err="1">
                <a:solidFill>
                  <a:srgbClr val="000080"/>
                </a:solidFill>
                <a:latin typeface="Courier New" panose="02070309020205020404" pitchFamily="49" charset="0"/>
              </a:rPr>
              <a:t>run</a:t>
            </a:r>
            <a:r>
              <a:rPr lang="en-US" sz="1400" b="0" dirty="0">
                <a:solidFill>
                  <a:srgbClr val="000000"/>
                </a:solidFill>
                <a:latin typeface="Courier New" panose="02070309020205020404" pitchFamily="49" charset="0"/>
              </a:rPr>
              <a:t>;</a:t>
            </a:r>
            <a:endParaRPr lang="en-US" sz="1400" u="sng" dirty="0"/>
          </a:p>
          <a:p>
            <a:endParaRPr lang="en-US" u="sng" dirty="0"/>
          </a:p>
          <a:p>
            <a:endParaRPr lang="en-US" u="sng" dirty="0"/>
          </a:p>
          <a:p>
            <a:endParaRPr lang="en-US" u="sng" dirty="0"/>
          </a:p>
          <a:p>
            <a:r>
              <a:rPr lang="en-US" u="sng" dirty="0"/>
              <a:t>Brand Shares Example</a:t>
            </a:r>
          </a:p>
          <a:p>
            <a:endParaRPr lang="en-US" u="sng" dirty="0"/>
          </a:p>
          <a:p>
            <a:r>
              <a:rPr lang="en-US" sz="1400" b="1" dirty="0">
                <a:solidFill>
                  <a:srgbClr val="000080"/>
                </a:solidFill>
                <a:latin typeface="Courier New" panose="02070309020205020404" pitchFamily="49" charset="0"/>
              </a:rPr>
              <a:t>proc</a:t>
            </a:r>
            <a:r>
              <a:rPr lang="en-US" sz="1400" b="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import</a:t>
            </a:r>
            <a:r>
              <a:rPr lang="en-US" sz="1400" b="0" dirty="0">
                <a:solidFill>
                  <a:srgbClr val="000000"/>
                </a:solidFill>
                <a:latin typeface="Courier New" panose="02070309020205020404" pitchFamily="49" charset="0"/>
              </a:rPr>
              <a:t> </a:t>
            </a:r>
            <a:r>
              <a:rPr lang="en-US" sz="1400" b="0" dirty="0">
                <a:solidFill>
                  <a:srgbClr val="0000FF"/>
                </a:solidFill>
                <a:latin typeface="Courier New" panose="02070309020205020404" pitchFamily="49" charset="0"/>
              </a:rPr>
              <a:t>datafile</a:t>
            </a:r>
            <a:r>
              <a:rPr lang="en-US" sz="1400" b="0" dirty="0">
                <a:solidFill>
                  <a:srgbClr val="000000"/>
                </a:solidFill>
                <a:latin typeface="Courier New" panose="02070309020205020404" pitchFamily="49" charset="0"/>
              </a:rPr>
              <a:t>=</a:t>
            </a:r>
            <a:r>
              <a:rPr lang="en-US" sz="1400" b="0" dirty="0">
                <a:solidFill>
                  <a:srgbClr val="800080"/>
                </a:solidFill>
                <a:latin typeface="Courier New" panose="02070309020205020404" pitchFamily="49" charset="0"/>
              </a:rPr>
              <a:t>"D:\_MARK_7600\Class_3\Data\brand_share_class_example.sav"</a:t>
            </a:r>
            <a:r>
              <a:rPr lang="en-US" sz="1400" b="0" dirty="0">
                <a:solidFill>
                  <a:srgbClr val="000000"/>
                </a:solidFill>
                <a:latin typeface="Courier New" panose="02070309020205020404" pitchFamily="49" charset="0"/>
              </a:rPr>
              <a:t> </a:t>
            </a:r>
            <a:r>
              <a:rPr lang="en-US" sz="1400" b="0" dirty="0">
                <a:solidFill>
                  <a:srgbClr val="0000FF"/>
                </a:solidFill>
                <a:latin typeface="Courier New" panose="02070309020205020404" pitchFamily="49" charset="0"/>
              </a:rPr>
              <a:t>DBMS</a:t>
            </a:r>
            <a:r>
              <a:rPr lang="en-US" sz="1400" b="0" dirty="0">
                <a:solidFill>
                  <a:srgbClr val="000000"/>
                </a:solidFill>
                <a:latin typeface="Courier New" panose="02070309020205020404" pitchFamily="49" charset="0"/>
              </a:rPr>
              <a:t>=SAV </a:t>
            </a:r>
            <a:r>
              <a:rPr lang="en-US" sz="1400" b="0" dirty="0">
                <a:solidFill>
                  <a:srgbClr val="0000FF"/>
                </a:solidFill>
                <a:latin typeface="Courier New" panose="02070309020205020404" pitchFamily="49" charset="0"/>
              </a:rPr>
              <a:t>OUT</a:t>
            </a:r>
            <a:r>
              <a:rPr lang="en-US" sz="1400" b="0" dirty="0">
                <a:solidFill>
                  <a:srgbClr val="000000"/>
                </a:solidFill>
                <a:latin typeface="Courier New" panose="02070309020205020404" pitchFamily="49" charset="0"/>
              </a:rPr>
              <a:t>=</a:t>
            </a:r>
            <a:r>
              <a:rPr lang="en-US" sz="1400" b="0" dirty="0" err="1">
                <a:solidFill>
                  <a:srgbClr val="000000"/>
                </a:solidFill>
                <a:latin typeface="Courier New" panose="02070309020205020404" pitchFamily="49" charset="0"/>
              </a:rPr>
              <a:t>bsce</a:t>
            </a:r>
            <a:r>
              <a:rPr lang="en-US" sz="1400" b="0" dirty="0">
                <a:solidFill>
                  <a:srgbClr val="000000"/>
                </a:solidFill>
                <a:latin typeface="Courier New" panose="02070309020205020404" pitchFamily="49" charset="0"/>
              </a:rPr>
              <a:t>;</a:t>
            </a:r>
          </a:p>
          <a:p>
            <a:r>
              <a:rPr lang="en-US" sz="1400" b="1" dirty="0">
                <a:solidFill>
                  <a:srgbClr val="000080"/>
                </a:solidFill>
                <a:latin typeface="Courier New" panose="02070309020205020404" pitchFamily="49" charset="0"/>
              </a:rPr>
              <a:t>run</a:t>
            </a:r>
            <a:r>
              <a:rPr lang="en-US" sz="1400" b="0" dirty="0">
                <a:solidFill>
                  <a:srgbClr val="000000"/>
                </a:solidFill>
                <a:latin typeface="Courier New" panose="02070309020205020404" pitchFamily="49" charset="0"/>
              </a:rPr>
              <a:t>;</a:t>
            </a:r>
          </a:p>
          <a:p>
            <a:endParaRPr lang="en-US" sz="1400" b="0" dirty="0">
              <a:solidFill>
                <a:srgbClr val="000000"/>
              </a:solidFill>
              <a:latin typeface="Courier New" panose="02070309020205020404" pitchFamily="49" charset="0"/>
            </a:endParaRPr>
          </a:p>
          <a:p>
            <a:r>
              <a:rPr lang="en-US" sz="1400" b="1" dirty="0">
                <a:solidFill>
                  <a:srgbClr val="000080"/>
                </a:solidFill>
                <a:latin typeface="Courier New" panose="02070309020205020404" pitchFamily="49" charset="0"/>
              </a:rPr>
              <a:t>proc</a:t>
            </a:r>
            <a:r>
              <a:rPr lang="en-US" sz="1400" b="0" dirty="0">
                <a:solidFill>
                  <a:srgbClr val="000000"/>
                </a:solidFill>
                <a:latin typeface="Courier New" panose="02070309020205020404" pitchFamily="49" charset="0"/>
              </a:rPr>
              <a:t> </a:t>
            </a:r>
            <a:r>
              <a:rPr lang="en-US" sz="1400" b="1" dirty="0" err="1">
                <a:solidFill>
                  <a:srgbClr val="000080"/>
                </a:solidFill>
                <a:latin typeface="Courier New" panose="02070309020205020404" pitchFamily="49" charset="0"/>
              </a:rPr>
              <a:t>freq</a:t>
            </a:r>
            <a:r>
              <a:rPr lang="en-US" sz="1400" b="0" dirty="0">
                <a:solidFill>
                  <a:srgbClr val="000000"/>
                </a:solidFill>
                <a:latin typeface="Courier New" panose="02070309020205020404" pitchFamily="49" charset="0"/>
              </a:rPr>
              <a:t> </a:t>
            </a:r>
            <a:r>
              <a:rPr lang="en-US" sz="1400" b="0" dirty="0">
                <a:solidFill>
                  <a:srgbClr val="0000FF"/>
                </a:solidFill>
                <a:latin typeface="Courier New" panose="02070309020205020404" pitchFamily="49" charset="0"/>
              </a:rPr>
              <a:t>data</a:t>
            </a:r>
            <a:r>
              <a:rPr lang="en-US" sz="1400" b="0" dirty="0">
                <a:solidFill>
                  <a:srgbClr val="000000"/>
                </a:solidFill>
                <a:latin typeface="Courier New" panose="02070309020205020404" pitchFamily="49" charset="0"/>
              </a:rPr>
              <a:t>=</a:t>
            </a:r>
            <a:r>
              <a:rPr lang="en-US" sz="1400" b="0" dirty="0" err="1">
                <a:solidFill>
                  <a:srgbClr val="000000"/>
                </a:solidFill>
                <a:latin typeface="Courier New" panose="02070309020205020404" pitchFamily="49" charset="0"/>
              </a:rPr>
              <a:t>bsce</a:t>
            </a:r>
            <a:r>
              <a:rPr lang="en-US" sz="1400" b="0" dirty="0">
                <a:solidFill>
                  <a:srgbClr val="000000"/>
                </a:solidFill>
                <a:latin typeface="Courier New" panose="02070309020205020404" pitchFamily="49" charset="0"/>
              </a:rPr>
              <a:t>;</a:t>
            </a:r>
          </a:p>
          <a:p>
            <a:r>
              <a:rPr lang="en-US" sz="1400" b="0" dirty="0">
                <a:solidFill>
                  <a:srgbClr val="0000FF"/>
                </a:solidFill>
                <a:latin typeface="Courier New" panose="02070309020205020404" pitchFamily="49" charset="0"/>
              </a:rPr>
              <a:t>table</a:t>
            </a:r>
            <a:r>
              <a:rPr lang="en-US" sz="1400" b="0" dirty="0">
                <a:solidFill>
                  <a:srgbClr val="000000"/>
                </a:solidFill>
                <a:latin typeface="Courier New" panose="02070309020205020404" pitchFamily="49" charset="0"/>
              </a:rPr>
              <a:t> brand/</a:t>
            </a:r>
            <a:r>
              <a:rPr lang="en-US" sz="1400" b="0" dirty="0" err="1">
                <a:solidFill>
                  <a:srgbClr val="0000FF"/>
                </a:solidFill>
                <a:latin typeface="Courier New" panose="02070309020205020404" pitchFamily="49" charset="0"/>
              </a:rPr>
              <a:t>chisq</a:t>
            </a:r>
            <a:r>
              <a:rPr lang="en-US" sz="1400" b="0" dirty="0">
                <a:solidFill>
                  <a:srgbClr val="000000"/>
                </a:solidFill>
                <a:latin typeface="Courier New" panose="02070309020205020404" pitchFamily="49" charset="0"/>
              </a:rPr>
              <a:t> </a:t>
            </a:r>
            <a:r>
              <a:rPr lang="en-US" sz="1400" b="0" dirty="0" err="1">
                <a:solidFill>
                  <a:srgbClr val="0000FF"/>
                </a:solidFill>
                <a:latin typeface="Courier New" panose="02070309020205020404" pitchFamily="49" charset="0"/>
              </a:rPr>
              <a:t>testp</a:t>
            </a:r>
            <a:r>
              <a:rPr lang="en-US" sz="1400" b="0" dirty="0">
                <a:solidFill>
                  <a:srgbClr val="000000"/>
                </a:solidFill>
                <a:latin typeface="Courier New" panose="02070309020205020404" pitchFamily="49" charset="0"/>
              </a:rPr>
              <a:t>=(</a:t>
            </a:r>
            <a:r>
              <a:rPr lang="en-US" sz="1400" b="1" dirty="0">
                <a:solidFill>
                  <a:srgbClr val="008080"/>
                </a:solidFill>
                <a:latin typeface="Courier New" panose="02070309020205020404" pitchFamily="49" charset="0"/>
              </a:rPr>
              <a:t>.2</a:t>
            </a:r>
            <a:r>
              <a:rPr lang="en-US" sz="1400" b="0" dirty="0">
                <a:solidFill>
                  <a:srgbClr val="000000"/>
                </a:solidFill>
                <a:latin typeface="Courier New" panose="02070309020205020404" pitchFamily="49" charset="0"/>
              </a:rPr>
              <a:t> </a:t>
            </a:r>
            <a:r>
              <a:rPr lang="en-US" sz="1400" b="1" dirty="0">
                <a:solidFill>
                  <a:srgbClr val="008080"/>
                </a:solidFill>
                <a:latin typeface="Courier New" panose="02070309020205020404" pitchFamily="49" charset="0"/>
              </a:rPr>
              <a:t>.3</a:t>
            </a:r>
            <a:r>
              <a:rPr lang="en-US" sz="1400" b="0" dirty="0">
                <a:solidFill>
                  <a:srgbClr val="000000"/>
                </a:solidFill>
                <a:latin typeface="Courier New" panose="02070309020205020404" pitchFamily="49" charset="0"/>
              </a:rPr>
              <a:t> </a:t>
            </a:r>
            <a:r>
              <a:rPr lang="en-US" sz="1400" b="1" dirty="0">
                <a:solidFill>
                  <a:srgbClr val="008080"/>
                </a:solidFill>
                <a:latin typeface="Courier New" panose="02070309020205020404" pitchFamily="49" charset="0"/>
              </a:rPr>
              <a:t>.5</a:t>
            </a:r>
            <a:r>
              <a:rPr lang="en-US" sz="1400" b="0" dirty="0">
                <a:solidFill>
                  <a:srgbClr val="000000"/>
                </a:solidFill>
                <a:latin typeface="Courier New" panose="02070309020205020404" pitchFamily="49" charset="0"/>
              </a:rPr>
              <a:t>);</a:t>
            </a:r>
            <a:r>
              <a:rPr lang="en-US" sz="1400" b="1" dirty="0">
                <a:solidFill>
                  <a:srgbClr val="000080"/>
                </a:solidFill>
                <a:latin typeface="Courier New" panose="02070309020205020404" pitchFamily="49" charset="0"/>
              </a:rPr>
              <a:t>run</a:t>
            </a:r>
            <a:r>
              <a:rPr lang="en-US" sz="1400" b="0" dirty="0">
                <a:solidFill>
                  <a:srgbClr val="000000"/>
                </a:solidFill>
                <a:latin typeface="Courier New" panose="02070309020205020404" pitchFamily="49" charset="0"/>
              </a:rPr>
              <a:t>;</a:t>
            </a:r>
            <a:endParaRPr lang="en-US" sz="1400" u="sng" dirty="0"/>
          </a:p>
          <a:p>
            <a:endParaRPr lang="en-US" u="sng" dirty="0"/>
          </a:p>
          <a:p>
            <a:endParaRPr lang="en-US" u="sng" dirty="0"/>
          </a:p>
          <a:p>
            <a:endParaRPr lang="en-US" u="sng"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8607129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1026"/>
          <p:cNvSpPr txBox="1">
            <a:spLocks noChangeArrowheads="1"/>
          </p:cNvSpPr>
          <p:nvPr/>
        </p:nvSpPr>
        <p:spPr bwMode="auto">
          <a:xfrm>
            <a:off x="685800" y="457200"/>
            <a:ext cx="807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Symbol" pitchFamily="18" charset="2"/>
              </a:defRPr>
            </a:lvl1pPr>
            <a:lvl2pPr marL="742950" indent="-285750">
              <a:defRPr sz="2400">
                <a:solidFill>
                  <a:schemeClr val="tx1"/>
                </a:solidFill>
                <a:latin typeface="Symbol" pitchFamily="18" charset="2"/>
              </a:defRPr>
            </a:lvl2pPr>
            <a:lvl3pPr marL="1143000" indent="-228600">
              <a:defRPr sz="2400">
                <a:solidFill>
                  <a:schemeClr val="tx1"/>
                </a:solidFill>
                <a:latin typeface="Symbol" pitchFamily="18" charset="2"/>
              </a:defRPr>
            </a:lvl3pPr>
            <a:lvl4pPr marL="1600200" indent="-228600">
              <a:defRPr sz="2400">
                <a:solidFill>
                  <a:schemeClr val="tx1"/>
                </a:solidFill>
                <a:latin typeface="Symbol" pitchFamily="18" charset="2"/>
              </a:defRPr>
            </a:lvl4pPr>
            <a:lvl5pPr marL="2057400" indent="-228600">
              <a:defRPr sz="2400">
                <a:solidFill>
                  <a:schemeClr val="tx1"/>
                </a:solidFill>
                <a:latin typeface="Symbol" pitchFamily="18" charset="2"/>
              </a:defRPr>
            </a:lvl5pPr>
            <a:lvl6pPr marL="2514600" indent="-228600" eaLnBrk="0" fontAlgn="base" hangingPunct="0">
              <a:spcBef>
                <a:spcPct val="0"/>
              </a:spcBef>
              <a:spcAft>
                <a:spcPct val="0"/>
              </a:spcAft>
              <a:defRPr sz="2400">
                <a:solidFill>
                  <a:schemeClr val="tx1"/>
                </a:solidFill>
                <a:latin typeface="Symbol" pitchFamily="18" charset="2"/>
              </a:defRPr>
            </a:lvl6pPr>
            <a:lvl7pPr marL="2971800" indent="-228600" eaLnBrk="0" fontAlgn="base" hangingPunct="0">
              <a:spcBef>
                <a:spcPct val="0"/>
              </a:spcBef>
              <a:spcAft>
                <a:spcPct val="0"/>
              </a:spcAft>
              <a:defRPr sz="2400">
                <a:solidFill>
                  <a:schemeClr val="tx1"/>
                </a:solidFill>
                <a:latin typeface="Symbol" pitchFamily="18" charset="2"/>
              </a:defRPr>
            </a:lvl7pPr>
            <a:lvl8pPr marL="3429000" indent="-228600" eaLnBrk="0" fontAlgn="base" hangingPunct="0">
              <a:spcBef>
                <a:spcPct val="0"/>
              </a:spcBef>
              <a:spcAft>
                <a:spcPct val="0"/>
              </a:spcAft>
              <a:defRPr sz="2400">
                <a:solidFill>
                  <a:schemeClr val="tx1"/>
                </a:solidFill>
                <a:latin typeface="Symbol" pitchFamily="18" charset="2"/>
              </a:defRPr>
            </a:lvl8pPr>
            <a:lvl9pPr marL="3886200" indent="-228600" eaLnBrk="0" fontAlgn="base" hangingPunct="0">
              <a:spcBef>
                <a:spcPct val="0"/>
              </a:spcBef>
              <a:spcAft>
                <a:spcPct val="0"/>
              </a:spcAft>
              <a:defRPr sz="2400">
                <a:solidFill>
                  <a:schemeClr val="tx1"/>
                </a:solidFill>
                <a:latin typeface="Symbol" pitchFamily="18" charset="2"/>
              </a:defRPr>
            </a:lvl9pPr>
          </a:lstStyle>
          <a:p>
            <a:pPr>
              <a:spcBef>
                <a:spcPct val="50000"/>
              </a:spcBef>
            </a:pPr>
            <a:endParaRPr lang="en-US">
              <a:latin typeface="Times New Roman" pitchFamily="18" charset="0"/>
            </a:endParaRPr>
          </a:p>
        </p:txBody>
      </p:sp>
      <p:sp>
        <p:nvSpPr>
          <p:cNvPr id="8195" name="Text Box 1027"/>
          <p:cNvSpPr txBox="1">
            <a:spLocks noChangeArrowheads="1"/>
          </p:cNvSpPr>
          <p:nvPr/>
        </p:nvSpPr>
        <p:spPr bwMode="auto">
          <a:xfrm>
            <a:off x="579120" y="304800"/>
            <a:ext cx="7924800" cy="8032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Symbol" pitchFamily="18" charset="2"/>
              </a:defRPr>
            </a:lvl1pPr>
            <a:lvl2pPr marL="742950" indent="-285750">
              <a:defRPr sz="2400">
                <a:solidFill>
                  <a:schemeClr val="tx1"/>
                </a:solidFill>
                <a:latin typeface="Symbol" pitchFamily="18" charset="2"/>
              </a:defRPr>
            </a:lvl2pPr>
            <a:lvl3pPr marL="1143000" indent="-228600">
              <a:defRPr sz="2400">
                <a:solidFill>
                  <a:schemeClr val="tx1"/>
                </a:solidFill>
                <a:latin typeface="Symbol" pitchFamily="18" charset="2"/>
              </a:defRPr>
            </a:lvl3pPr>
            <a:lvl4pPr marL="1600200" indent="-228600">
              <a:defRPr sz="2400">
                <a:solidFill>
                  <a:schemeClr val="tx1"/>
                </a:solidFill>
                <a:latin typeface="Symbol" pitchFamily="18" charset="2"/>
              </a:defRPr>
            </a:lvl4pPr>
            <a:lvl5pPr marL="2057400" indent="-228600">
              <a:defRPr sz="2400">
                <a:solidFill>
                  <a:schemeClr val="tx1"/>
                </a:solidFill>
                <a:latin typeface="Symbol" pitchFamily="18" charset="2"/>
              </a:defRPr>
            </a:lvl5pPr>
            <a:lvl6pPr marL="2514600" indent="-228600" eaLnBrk="0" fontAlgn="base" hangingPunct="0">
              <a:spcBef>
                <a:spcPct val="0"/>
              </a:spcBef>
              <a:spcAft>
                <a:spcPct val="0"/>
              </a:spcAft>
              <a:defRPr sz="2400">
                <a:solidFill>
                  <a:schemeClr val="tx1"/>
                </a:solidFill>
                <a:latin typeface="Symbol" pitchFamily="18" charset="2"/>
              </a:defRPr>
            </a:lvl6pPr>
            <a:lvl7pPr marL="2971800" indent="-228600" eaLnBrk="0" fontAlgn="base" hangingPunct="0">
              <a:spcBef>
                <a:spcPct val="0"/>
              </a:spcBef>
              <a:spcAft>
                <a:spcPct val="0"/>
              </a:spcAft>
              <a:defRPr sz="2400">
                <a:solidFill>
                  <a:schemeClr val="tx1"/>
                </a:solidFill>
                <a:latin typeface="Symbol" pitchFamily="18" charset="2"/>
              </a:defRPr>
            </a:lvl7pPr>
            <a:lvl8pPr marL="3429000" indent="-228600" eaLnBrk="0" fontAlgn="base" hangingPunct="0">
              <a:spcBef>
                <a:spcPct val="0"/>
              </a:spcBef>
              <a:spcAft>
                <a:spcPct val="0"/>
              </a:spcAft>
              <a:defRPr sz="2400">
                <a:solidFill>
                  <a:schemeClr val="tx1"/>
                </a:solidFill>
                <a:latin typeface="Symbol" pitchFamily="18" charset="2"/>
              </a:defRPr>
            </a:lvl8pPr>
            <a:lvl9pPr marL="3886200" indent="-228600" eaLnBrk="0" fontAlgn="base" hangingPunct="0">
              <a:spcBef>
                <a:spcPct val="0"/>
              </a:spcBef>
              <a:spcAft>
                <a:spcPct val="0"/>
              </a:spcAft>
              <a:defRPr sz="2400">
                <a:solidFill>
                  <a:schemeClr val="tx1"/>
                </a:solidFill>
                <a:latin typeface="Symbol" pitchFamily="18" charset="2"/>
              </a:defRPr>
            </a:lvl9pPr>
          </a:lstStyle>
          <a:p>
            <a:pPr algn="ctr">
              <a:spcBef>
                <a:spcPct val="50000"/>
              </a:spcBef>
            </a:pPr>
            <a:r>
              <a:rPr lang="en-US" sz="2800" b="1" dirty="0">
                <a:solidFill>
                  <a:srgbClr val="040400"/>
                </a:solidFill>
                <a:latin typeface="Times New Roman" pitchFamily="18" charset="0"/>
              </a:rPr>
              <a:t>	Review of Statistical Tests</a:t>
            </a:r>
          </a:p>
          <a:p>
            <a:pPr>
              <a:spcBef>
                <a:spcPct val="50000"/>
              </a:spcBef>
            </a:pPr>
            <a:r>
              <a:rPr lang="en-US" b="1" dirty="0">
                <a:solidFill>
                  <a:srgbClr val="040400"/>
                </a:solidFill>
                <a:latin typeface="Times New Roman" pitchFamily="18" charset="0"/>
              </a:rPr>
              <a:t>P-Value, or probability value for a test, is the chance of a more extreme sample result given Ho true.</a:t>
            </a:r>
          </a:p>
          <a:p>
            <a:pPr>
              <a:spcBef>
                <a:spcPct val="50000"/>
              </a:spcBef>
            </a:pPr>
            <a:r>
              <a:rPr lang="en-US" b="1" dirty="0">
                <a:solidFill>
                  <a:srgbClr val="040400"/>
                </a:solidFill>
                <a:latin typeface="Times New Roman" pitchFamily="18" charset="0"/>
              </a:rPr>
              <a:t>P-values provide a very general way to conduct tests, and also measure the extent that the sample evidence is consistent with Ho.</a:t>
            </a:r>
          </a:p>
          <a:p>
            <a:pPr>
              <a:spcBef>
                <a:spcPct val="50000"/>
              </a:spcBef>
            </a:pPr>
            <a:r>
              <a:rPr lang="en-US" b="1" dirty="0">
                <a:solidFill>
                  <a:srgbClr val="040400"/>
                </a:solidFill>
                <a:latin typeface="Times New Roman" pitchFamily="18" charset="0"/>
              </a:rPr>
              <a:t>For any test, the decision rule is as follows:</a:t>
            </a:r>
          </a:p>
          <a:p>
            <a:pPr>
              <a:spcBef>
                <a:spcPct val="50000"/>
              </a:spcBef>
            </a:pPr>
            <a:r>
              <a:rPr lang="en-US" b="1" dirty="0">
                <a:solidFill>
                  <a:srgbClr val="040400"/>
                </a:solidFill>
                <a:latin typeface="Times New Roman" pitchFamily="18" charset="0"/>
              </a:rPr>
              <a:t>	If P-Value &lt; Alpha, conclude H1</a:t>
            </a:r>
          </a:p>
          <a:p>
            <a:pPr>
              <a:spcBef>
                <a:spcPct val="50000"/>
              </a:spcBef>
            </a:pPr>
            <a:r>
              <a:rPr lang="en-US" b="1" dirty="0">
                <a:solidFill>
                  <a:srgbClr val="040400"/>
                </a:solidFill>
                <a:latin typeface="Times New Roman" pitchFamily="18" charset="0"/>
              </a:rPr>
              <a:t>	Otherwise , conclude Ho.</a:t>
            </a:r>
          </a:p>
          <a:p>
            <a:endParaRPr lang="en-US" sz="2000" dirty="0">
              <a:latin typeface="Times New Roman" pitchFamily="18" charset="0"/>
              <a:cs typeface="Times New Roman" pitchFamily="18" charset="0"/>
            </a:endParaRPr>
          </a:p>
          <a:p>
            <a:pPr>
              <a:spcBef>
                <a:spcPct val="50000"/>
              </a:spcBef>
            </a:pPr>
            <a:endParaRPr lang="en-US" b="1" dirty="0">
              <a:solidFill>
                <a:srgbClr val="040400"/>
              </a:solidFill>
              <a:latin typeface="Times New Roman" pitchFamily="18" charset="0"/>
            </a:endParaRPr>
          </a:p>
          <a:p>
            <a:pPr>
              <a:spcBef>
                <a:spcPct val="50000"/>
              </a:spcBef>
            </a:pPr>
            <a:endParaRPr lang="en-US" b="1" dirty="0">
              <a:solidFill>
                <a:srgbClr val="040400"/>
              </a:solidFill>
              <a:latin typeface="Times New Roman" pitchFamily="18" charset="0"/>
            </a:endParaRPr>
          </a:p>
          <a:p>
            <a:pPr>
              <a:spcBef>
                <a:spcPct val="50000"/>
              </a:spcBef>
            </a:pPr>
            <a:endParaRPr lang="en-US" b="1" dirty="0">
              <a:solidFill>
                <a:srgbClr val="040400"/>
              </a:solidFill>
              <a:latin typeface="Times New Roman" pitchFamily="18" charset="0"/>
            </a:endParaRPr>
          </a:p>
          <a:p>
            <a:pPr>
              <a:spcBef>
                <a:spcPct val="50000"/>
              </a:spcBef>
            </a:pPr>
            <a:endParaRPr lang="en-US" b="1" dirty="0">
              <a:solidFill>
                <a:srgbClr val="040400"/>
              </a:solidFill>
              <a:latin typeface="Times New Roman" pitchFamily="18" charset="0"/>
            </a:endParaRPr>
          </a:p>
          <a:p>
            <a:pPr>
              <a:spcBef>
                <a:spcPct val="50000"/>
              </a:spcBef>
            </a:pPr>
            <a:endParaRPr lang="en-US" b="1" dirty="0">
              <a:solidFill>
                <a:srgbClr val="040400"/>
              </a:solidFill>
              <a:latin typeface="Times New Roman" pitchFamily="18" charset="0"/>
            </a:endParaRPr>
          </a:p>
          <a:p>
            <a:pPr>
              <a:spcBef>
                <a:spcPct val="50000"/>
              </a:spcBef>
            </a:pPr>
            <a:endParaRPr lang="en-US" b="1" dirty="0">
              <a:solidFill>
                <a:srgbClr val="040400"/>
              </a:solidFill>
              <a:latin typeface="Times New Roman" pitchFamily="18" charset="0"/>
            </a:endParaRPr>
          </a:p>
        </p:txBody>
      </p:sp>
    </p:spTree>
    <p:extLst>
      <p:ext uri="{BB962C8B-B14F-4D97-AF65-F5344CB8AC3E}">
        <p14:creationId xmlns:p14="http://schemas.microsoft.com/office/powerpoint/2010/main" val="35035641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1254DA7-37D8-4AB5-B82A-EF256F838C5C}"/>
              </a:ext>
            </a:extLst>
          </p:cNvPr>
          <p:cNvSpPr txBox="1"/>
          <p:nvPr/>
        </p:nvSpPr>
        <p:spPr>
          <a:xfrm>
            <a:off x="533400" y="304800"/>
            <a:ext cx="8458200" cy="5847755"/>
          </a:xfrm>
          <a:prstGeom prst="rect">
            <a:avLst/>
          </a:prstGeom>
          <a:noFill/>
        </p:spPr>
        <p:txBody>
          <a:bodyPr wrap="square">
            <a:spAutoFit/>
          </a:bodyPr>
          <a:lstStyle/>
          <a:p>
            <a:r>
              <a:rPr lang="en-US" sz="1800" b="1" dirty="0"/>
              <a:t>SAS Code for Class Examples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Calibri"/>
                <a:ea typeface="+mn-ea"/>
                <a:cs typeface="+mn-cs"/>
              </a:rPr>
              <a:t>Akers Brewery Example</a:t>
            </a:r>
          </a:p>
          <a:p>
            <a:r>
              <a:rPr lang="en-US" sz="1200" b="1" dirty="0">
                <a:solidFill>
                  <a:srgbClr val="000080"/>
                </a:solidFill>
                <a:latin typeface="Courier New" panose="02070309020205020404" pitchFamily="49" charset="0"/>
              </a:rPr>
              <a:t>proc</a:t>
            </a:r>
            <a:r>
              <a:rPr lang="en-US" sz="1200" b="0" dirty="0">
                <a:solidFill>
                  <a:srgbClr val="000000"/>
                </a:solidFill>
                <a:latin typeface="Courier New" panose="02070309020205020404" pitchFamily="49" charset="0"/>
              </a:rPr>
              <a:t> </a:t>
            </a:r>
            <a:r>
              <a:rPr lang="en-US" sz="1200" b="1" dirty="0">
                <a:solidFill>
                  <a:srgbClr val="000080"/>
                </a:solidFill>
                <a:latin typeface="Courier New" panose="02070309020205020404" pitchFamily="49" charset="0"/>
              </a:rPr>
              <a:t>import</a:t>
            </a:r>
            <a:r>
              <a:rPr lang="en-US" sz="1200" b="0" dirty="0">
                <a:solidFill>
                  <a:srgbClr val="000000"/>
                </a:solidFill>
                <a:latin typeface="Courier New" panose="02070309020205020404" pitchFamily="49" charset="0"/>
              </a:rPr>
              <a:t> </a:t>
            </a:r>
            <a:r>
              <a:rPr lang="en-US" sz="1200" b="0" dirty="0">
                <a:solidFill>
                  <a:srgbClr val="0000FF"/>
                </a:solidFill>
                <a:latin typeface="Courier New" panose="02070309020205020404" pitchFamily="49" charset="0"/>
              </a:rPr>
              <a:t>datafile</a:t>
            </a:r>
            <a:r>
              <a:rPr lang="en-US" sz="1200" b="0" dirty="0">
                <a:solidFill>
                  <a:srgbClr val="000000"/>
                </a:solidFill>
                <a:latin typeface="Courier New" panose="02070309020205020404" pitchFamily="49" charset="0"/>
              </a:rPr>
              <a:t>=</a:t>
            </a:r>
            <a:r>
              <a:rPr lang="en-US" sz="1200" b="0" dirty="0">
                <a:solidFill>
                  <a:srgbClr val="800080"/>
                </a:solidFill>
                <a:latin typeface="Courier New" panose="02070309020205020404" pitchFamily="49" charset="0"/>
              </a:rPr>
              <a:t>"D:\_MARK_7600\Class_3\Data\beerprf_class_example.sav"</a:t>
            </a:r>
            <a:r>
              <a:rPr lang="en-US" sz="1200" b="0" dirty="0">
                <a:solidFill>
                  <a:srgbClr val="000000"/>
                </a:solidFill>
                <a:latin typeface="Courier New" panose="02070309020205020404" pitchFamily="49" charset="0"/>
              </a:rPr>
              <a:t> </a:t>
            </a:r>
            <a:r>
              <a:rPr lang="en-US" sz="1200" b="0" dirty="0">
                <a:solidFill>
                  <a:srgbClr val="0000FF"/>
                </a:solidFill>
                <a:latin typeface="Courier New" panose="02070309020205020404" pitchFamily="49" charset="0"/>
              </a:rPr>
              <a:t>DBMS</a:t>
            </a:r>
            <a:r>
              <a:rPr lang="en-US" sz="1200" b="0" dirty="0">
                <a:solidFill>
                  <a:srgbClr val="000000"/>
                </a:solidFill>
                <a:latin typeface="Courier New" panose="02070309020205020404" pitchFamily="49" charset="0"/>
              </a:rPr>
              <a:t>=SAV </a:t>
            </a:r>
            <a:r>
              <a:rPr lang="en-US" sz="1200" b="0" dirty="0">
                <a:solidFill>
                  <a:srgbClr val="0000FF"/>
                </a:solidFill>
                <a:latin typeface="Courier New" panose="02070309020205020404" pitchFamily="49" charset="0"/>
              </a:rPr>
              <a:t>OUT</a:t>
            </a:r>
            <a:r>
              <a:rPr lang="en-US" sz="1200" b="0" dirty="0">
                <a:solidFill>
                  <a:srgbClr val="000000"/>
                </a:solidFill>
                <a:latin typeface="Courier New" panose="02070309020205020404" pitchFamily="49" charset="0"/>
              </a:rPr>
              <a:t>=</a:t>
            </a:r>
            <a:r>
              <a:rPr lang="en-US" sz="1200" b="0" dirty="0" err="1">
                <a:solidFill>
                  <a:srgbClr val="000000"/>
                </a:solidFill>
                <a:latin typeface="Courier New" panose="02070309020205020404" pitchFamily="49" charset="0"/>
              </a:rPr>
              <a:t>bce</a:t>
            </a:r>
            <a:r>
              <a:rPr lang="en-US" sz="1200" b="0" dirty="0">
                <a:solidFill>
                  <a:srgbClr val="000000"/>
                </a:solidFill>
                <a:latin typeface="Courier New" panose="02070309020205020404" pitchFamily="49" charset="0"/>
              </a:rPr>
              <a:t>;</a:t>
            </a:r>
          </a:p>
          <a:p>
            <a:r>
              <a:rPr lang="en-US" sz="1200" b="1" dirty="0">
                <a:solidFill>
                  <a:srgbClr val="000080"/>
                </a:solidFill>
                <a:latin typeface="Courier New" panose="02070309020205020404" pitchFamily="49" charset="0"/>
              </a:rPr>
              <a:t>run</a:t>
            </a:r>
            <a:r>
              <a:rPr lang="en-US" sz="1200" b="0" dirty="0">
                <a:solidFill>
                  <a:srgbClr val="000000"/>
                </a:solidFill>
                <a:latin typeface="Courier New" panose="02070309020205020404" pitchFamily="49" charset="0"/>
              </a:rPr>
              <a:t>;</a:t>
            </a:r>
          </a:p>
          <a:p>
            <a:endParaRPr lang="en-US" sz="1200" b="0" dirty="0">
              <a:solidFill>
                <a:srgbClr val="000000"/>
              </a:solidFill>
              <a:latin typeface="Courier New" panose="02070309020205020404" pitchFamily="49" charset="0"/>
            </a:endParaRPr>
          </a:p>
          <a:p>
            <a:r>
              <a:rPr lang="en-US" sz="1200" b="1" dirty="0">
                <a:solidFill>
                  <a:srgbClr val="000080"/>
                </a:solidFill>
                <a:latin typeface="Courier New" panose="02070309020205020404" pitchFamily="49" charset="0"/>
              </a:rPr>
              <a:t>proc</a:t>
            </a:r>
            <a:r>
              <a:rPr lang="en-US" sz="1200" b="0" dirty="0">
                <a:solidFill>
                  <a:srgbClr val="000000"/>
                </a:solidFill>
                <a:latin typeface="Courier New" panose="02070309020205020404" pitchFamily="49" charset="0"/>
              </a:rPr>
              <a:t> </a:t>
            </a:r>
            <a:r>
              <a:rPr lang="en-US" sz="1200" b="1" dirty="0" err="1">
                <a:solidFill>
                  <a:srgbClr val="000080"/>
                </a:solidFill>
                <a:latin typeface="Courier New" panose="02070309020205020404" pitchFamily="49" charset="0"/>
              </a:rPr>
              <a:t>freq</a:t>
            </a:r>
            <a:r>
              <a:rPr lang="en-US" sz="1200" b="0" dirty="0">
                <a:solidFill>
                  <a:srgbClr val="000000"/>
                </a:solidFill>
                <a:latin typeface="Courier New" panose="02070309020205020404" pitchFamily="49" charset="0"/>
              </a:rPr>
              <a:t> </a:t>
            </a:r>
            <a:r>
              <a:rPr lang="en-US" sz="1200" b="0" dirty="0">
                <a:solidFill>
                  <a:srgbClr val="0000FF"/>
                </a:solidFill>
                <a:latin typeface="Courier New" panose="02070309020205020404" pitchFamily="49" charset="0"/>
              </a:rPr>
              <a:t>data</a:t>
            </a:r>
            <a:r>
              <a:rPr lang="en-US" sz="1200" b="0" dirty="0">
                <a:solidFill>
                  <a:srgbClr val="000000"/>
                </a:solidFill>
                <a:latin typeface="Courier New" panose="02070309020205020404" pitchFamily="49" charset="0"/>
              </a:rPr>
              <a:t>=</a:t>
            </a:r>
            <a:r>
              <a:rPr lang="en-US" sz="1200" b="0" dirty="0" err="1">
                <a:solidFill>
                  <a:srgbClr val="000000"/>
                </a:solidFill>
                <a:latin typeface="Courier New" panose="02070309020205020404" pitchFamily="49" charset="0"/>
              </a:rPr>
              <a:t>bce</a:t>
            </a:r>
            <a:r>
              <a:rPr lang="en-US" sz="1200" b="0" dirty="0">
                <a:solidFill>
                  <a:srgbClr val="000000"/>
                </a:solidFill>
                <a:latin typeface="Courier New" panose="02070309020205020404" pitchFamily="49" charset="0"/>
              </a:rPr>
              <a:t>;</a:t>
            </a:r>
          </a:p>
          <a:p>
            <a:r>
              <a:rPr lang="en-US" sz="1200" b="0" dirty="0">
                <a:solidFill>
                  <a:srgbClr val="0000FF"/>
                </a:solidFill>
                <a:latin typeface="Courier New" panose="02070309020205020404" pitchFamily="49" charset="0"/>
              </a:rPr>
              <a:t>tables</a:t>
            </a:r>
            <a:r>
              <a:rPr lang="en-US" sz="1200" b="0" dirty="0">
                <a:solidFill>
                  <a:srgbClr val="000000"/>
                </a:solidFill>
                <a:latin typeface="Courier New" panose="02070309020205020404" pitchFamily="49" charset="0"/>
              </a:rPr>
              <a:t> gender*</a:t>
            </a:r>
            <a:r>
              <a:rPr lang="en-US" sz="1200" b="0" dirty="0" err="1">
                <a:solidFill>
                  <a:srgbClr val="000000"/>
                </a:solidFill>
                <a:latin typeface="Courier New" panose="02070309020205020404" pitchFamily="49" charset="0"/>
              </a:rPr>
              <a:t>beerprf</a:t>
            </a:r>
            <a:r>
              <a:rPr lang="en-US" sz="1200" b="0" dirty="0">
                <a:solidFill>
                  <a:srgbClr val="000000"/>
                </a:solidFill>
                <a:latin typeface="Courier New" panose="02070309020205020404" pitchFamily="49" charset="0"/>
              </a:rPr>
              <a:t>/</a:t>
            </a:r>
            <a:r>
              <a:rPr lang="en-US" sz="1200" b="0" dirty="0" err="1">
                <a:solidFill>
                  <a:srgbClr val="0000FF"/>
                </a:solidFill>
                <a:latin typeface="Courier New" panose="02070309020205020404" pitchFamily="49" charset="0"/>
              </a:rPr>
              <a:t>chisq</a:t>
            </a:r>
            <a:r>
              <a:rPr lang="en-US" sz="1200" b="0" dirty="0">
                <a:solidFill>
                  <a:srgbClr val="000000"/>
                </a:solidFill>
                <a:latin typeface="Courier New" panose="02070309020205020404" pitchFamily="49" charset="0"/>
              </a:rPr>
              <a:t> </a:t>
            </a:r>
            <a:r>
              <a:rPr lang="en-US" sz="1200" b="0" dirty="0">
                <a:solidFill>
                  <a:srgbClr val="0000FF"/>
                </a:solidFill>
                <a:latin typeface="Courier New" panose="02070309020205020404" pitchFamily="49" charset="0"/>
              </a:rPr>
              <a:t>expected</a:t>
            </a:r>
            <a:r>
              <a:rPr lang="en-US" sz="1200" b="0" dirty="0">
                <a:solidFill>
                  <a:srgbClr val="000000"/>
                </a:solidFill>
                <a:latin typeface="Courier New" panose="02070309020205020404" pitchFamily="49" charset="0"/>
              </a:rPr>
              <a:t> </a:t>
            </a:r>
            <a:r>
              <a:rPr lang="en-US" sz="1200" b="0" dirty="0" err="1">
                <a:solidFill>
                  <a:srgbClr val="0000FF"/>
                </a:solidFill>
                <a:latin typeface="Courier New" panose="02070309020205020404" pitchFamily="49" charset="0"/>
              </a:rPr>
              <a:t>norow</a:t>
            </a:r>
            <a:r>
              <a:rPr lang="en-US" sz="1200" b="0" dirty="0">
                <a:solidFill>
                  <a:srgbClr val="000000"/>
                </a:solidFill>
                <a:latin typeface="Courier New" panose="02070309020205020404" pitchFamily="49" charset="0"/>
              </a:rPr>
              <a:t> </a:t>
            </a:r>
            <a:r>
              <a:rPr lang="en-US" sz="1200" b="0" dirty="0" err="1">
                <a:solidFill>
                  <a:srgbClr val="0000FF"/>
                </a:solidFill>
                <a:latin typeface="Courier New" panose="02070309020205020404" pitchFamily="49" charset="0"/>
              </a:rPr>
              <a:t>nopercent</a:t>
            </a:r>
            <a:r>
              <a:rPr lang="en-US" sz="1200" b="0" dirty="0" err="1">
                <a:solidFill>
                  <a:srgbClr val="000000"/>
                </a:solidFill>
                <a:latin typeface="Courier New" panose="02070309020205020404" pitchFamily="49" charset="0"/>
              </a:rPr>
              <a:t>;</a:t>
            </a:r>
            <a:r>
              <a:rPr lang="en-US" sz="1200" b="1" dirty="0" err="1">
                <a:solidFill>
                  <a:srgbClr val="000080"/>
                </a:solidFill>
                <a:latin typeface="Courier New" panose="02070309020205020404" pitchFamily="49" charset="0"/>
              </a:rPr>
              <a:t>run</a:t>
            </a:r>
            <a:r>
              <a:rPr lang="en-US" sz="1200" b="0" dirty="0">
                <a:solidFill>
                  <a:srgbClr val="000000"/>
                </a:solidFill>
                <a:latin typeface="Courier New" panose="02070309020205020404" pitchFamily="49" charset="0"/>
              </a:rPr>
              <a:t>; </a:t>
            </a:r>
          </a:p>
          <a:p>
            <a:endParaRPr lang="en-US" sz="1200" dirty="0">
              <a:solidFill>
                <a:srgbClr val="000000"/>
              </a:solidFill>
              <a:latin typeface="Courier New" panose="02070309020205020404" pitchFamily="49" charset="0"/>
            </a:endParaRPr>
          </a:p>
          <a:p>
            <a:r>
              <a:rPr lang="en-US" sz="1200" b="0" dirty="0">
                <a:solidFill>
                  <a:srgbClr val="008000"/>
                </a:solidFill>
                <a:latin typeface="Courier New" panose="02070309020205020404" pitchFamily="49" charset="0"/>
              </a:rPr>
              <a:t>*</a:t>
            </a:r>
            <a:r>
              <a:rPr lang="en-US" sz="1200" b="0" dirty="0" err="1">
                <a:solidFill>
                  <a:srgbClr val="008000"/>
                </a:solidFill>
                <a:latin typeface="Courier New" panose="02070309020205020404" pitchFamily="49" charset="0"/>
              </a:rPr>
              <a:t>norow</a:t>
            </a:r>
            <a:r>
              <a:rPr lang="en-US" sz="1200" b="0" dirty="0">
                <a:solidFill>
                  <a:srgbClr val="008000"/>
                </a:solidFill>
                <a:latin typeface="Courier New" panose="02070309020205020404" pitchFamily="49" charset="0"/>
              </a:rPr>
              <a:t> and </a:t>
            </a:r>
            <a:r>
              <a:rPr lang="en-US" sz="1200" b="0" dirty="0" err="1">
                <a:solidFill>
                  <a:srgbClr val="008000"/>
                </a:solidFill>
                <a:latin typeface="Courier New" panose="02070309020205020404" pitchFamily="49" charset="0"/>
              </a:rPr>
              <a:t>nopercent</a:t>
            </a:r>
            <a:r>
              <a:rPr lang="en-US" sz="1200" b="0" dirty="0">
                <a:solidFill>
                  <a:srgbClr val="008000"/>
                </a:solidFill>
                <a:latin typeface="Courier New" panose="02070309020205020404" pitchFamily="49" charset="0"/>
              </a:rPr>
              <a:t> </a:t>
            </a:r>
            <a:r>
              <a:rPr lang="en-US" sz="1200" b="0" dirty="0" err="1">
                <a:solidFill>
                  <a:srgbClr val="008000"/>
                </a:solidFill>
                <a:latin typeface="Courier New" panose="02070309020205020404" pitchFamily="49" charset="0"/>
              </a:rPr>
              <a:t>supresses</a:t>
            </a:r>
            <a:r>
              <a:rPr lang="en-US" sz="1200" b="0" dirty="0">
                <a:solidFill>
                  <a:srgbClr val="008000"/>
                </a:solidFill>
                <a:latin typeface="Courier New" panose="02070309020205020404" pitchFamily="49" charset="0"/>
              </a:rPr>
              <a:t> row and total %s, only show col. %s;</a:t>
            </a:r>
            <a:endParaRPr lang="en-US" sz="1200" b="0" dirty="0">
              <a:solidFill>
                <a:srgbClr val="000000"/>
              </a:solidFill>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Calibri"/>
                <a:ea typeface="+mn-ea"/>
                <a:cs typeface="+mn-cs"/>
              </a:rPr>
              <a:t>Chips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dirty="0">
              <a:ln>
                <a:noFill/>
              </a:ln>
              <a:solidFill>
                <a:prstClr val="black"/>
              </a:solidFill>
              <a:effectLst/>
              <a:uLnTx/>
              <a:uFillTx/>
              <a:latin typeface="Calibri"/>
              <a:ea typeface="+mn-ea"/>
              <a:cs typeface="+mn-cs"/>
            </a:endParaRPr>
          </a:p>
          <a:p>
            <a:r>
              <a:rPr lang="en-US" sz="1400" b="1" dirty="0">
                <a:solidFill>
                  <a:srgbClr val="000080"/>
                </a:solidFill>
                <a:latin typeface="Courier New" panose="02070309020205020404" pitchFamily="49" charset="0"/>
              </a:rPr>
              <a:t>proc</a:t>
            </a:r>
            <a:r>
              <a:rPr lang="en-US" sz="1400" b="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import</a:t>
            </a:r>
            <a:r>
              <a:rPr lang="en-US" sz="1400" b="0" dirty="0">
                <a:solidFill>
                  <a:srgbClr val="000000"/>
                </a:solidFill>
                <a:latin typeface="Courier New" panose="02070309020205020404" pitchFamily="49" charset="0"/>
              </a:rPr>
              <a:t> </a:t>
            </a:r>
            <a:r>
              <a:rPr lang="en-US" sz="1400" b="0" dirty="0">
                <a:solidFill>
                  <a:srgbClr val="0000FF"/>
                </a:solidFill>
                <a:latin typeface="Courier New" panose="02070309020205020404" pitchFamily="49" charset="0"/>
              </a:rPr>
              <a:t>datafile</a:t>
            </a:r>
            <a:r>
              <a:rPr lang="en-US" sz="1400" b="0" dirty="0">
                <a:solidFill>
                  <a:srgbClr val="000000"/>
                </a:solidFill>
                <a:latin typeface="Courier New" panose="02070309020205020404" pitchFamily="49" charset="0"/>
              </a:rPr>
              <a:t>=</a:t>
            </a:r>
            <a:r>
              <a:rPr lang="en-US" sz="1400" b="0" dirty="0">
                <a:solidFill>
                  <a:srgbClr val="800080"/>
                </a:solidFill>
                <a:latin typeface="Courier New" panose="02070309020205020404" pitchFamily="49" charset="0"/>
              </a:rPr>
              <a:t>"D:\_MARK_7600\ Class_3 \Data\ChipsExample.sav"</a:t>
            </a:r>
            <a:r>
              <a:rPr lang="en-US" sz="1400" b="0" dirty="0">
                <a:solidFill>
                  <a:srgbClr val="000000"/>
                </a:solidFill>
                <a:latin typeface="Courier New" panose="02070309020205020404" pitchFamily="49" charset="0"/>
              </a:rPr>
              <a:t> </a:t>
            </a:r>
            <a:r>
              <a:rPr lang="en-US" sz="1400" b="0" dirty="0">
                <a:solidFill>
                  <a:srgbClr val="0000FF"/>
                </a:solidFill>
                <a:latin typeface="Courier New" panose="02070309020205020404" pitchFamily="49" charset="0"/>
              </a:rPr>
              <a:t>DBMS</a:t>
            </a:r>
            <a:r>
              <a:rPr lang="en-US" sz="1400" b="0" dirty="0">
                <a:solidFill>
                  <a:srgbClr val="000000"/>
                </a:solidFill>
                <a:latin typeface="Courier New" panose="02070309020205020404" pitchFamily="49" charset="0"/>
              </a:rPr>
              <a:t>=SAV </a:t>
            </a:r>
            <a:r>
              <a:rPr lang="en-US" sz="1400" b="0" dirty="0">
                <a:solidFill>
                  <a:srgbClr val="0000FF"/>
                </a:solidFill>
                <a:latin typeface="Courier New" panose="02070309020205020404" pitchFamily="49" charset="0"/>
              </a:rPr>
              <a:t>OUT</a:t>
            </a:r>
            <a:r>
              <a:rPr lang="en-US" sz="1400" b="0" dirty="0">
                <a:solidFill>
                  <a:srgbClr val="000000"/>
                </a:solidFill>
                <a:latin typeface="Courier New" panose="02070309020205020404" pitchFamily="49" charset="0"/>
              </a:rPr>
              <a:t>=</a:t>
            </a:r>
            <a:r>
              <a:rPr lang="en-US" sz="1400" b="0" dirty="0" err="1">
                <a:solidFill>
                  <a:srgbClr val="000000"/>
                </a:solidFill>
                <a:latin typeface="Courier New" panose="02070309020205020404" pitchFamily="49" charset="0"/>
              </a:rPr>
              <a:t>ce</a:t>
            </a:r>
            <a:r>
              <a:rPr lang="en-US" sz="1400" b="0" dirty="0">
                <a:solidFill>
                  <a:srgbClr val="000000"/>
                </a:solidFill>
                <a:latin typeface="Courier New" panose="02070309020205020404" pitchFamily="49" charset="0"/>
              </a:rPr>
              <a:t>;</a:t>
            </a:r>
          </a:p>
          <a:p>
            <a:r>
              <a:rPr lang="en-US" sz="1400" b="1" dirty="0">
                <a:solidFill>
                  <a:srgbClr val="000080"/>
                </a:solidFill>
                <a:latin typeface="Courier New" panose="02070309020205020404" pitchFamily="49" charset="0"/>
              </a:rPr>
              <a:t>run</a:t>
            </a:r>
            <a:r>
              <a:rPr lang="en-US" sz="1400" b="0" dirty="0">
                <a:solidFill>
                  <a:srgbClr val="000000"/>
                </a:solidFill>
                <a:latin typeface="Courier New" panose="02070309020205020404" pitchFamily="49" charset="0"/>
              </a:rPr>
              <a:t>;</a:t>
            </a:r>
          </a:p>
          <a:p>
            <a:r>
              <a:rPr lang="en-US" sz="1400" b="1" dirty="0">
                <a:solidFill>
                  <a:srgbClr val="000080"/>
                </a:solidFill>
                <a:latin typeface="Courier New" panose="02070309020205020404" pitchFamily="49" charset="0"/>
              </a:rPr>
              <a:t>proc</a:t>
            </a:r>
            <a:r>
              <a:rPr lang="en-US" sz="1400" b="0" dirty="0">
                <a:solidFill>
                  <a:srgbClr val="000000"/>
                </a:solidFill>
                <a:latin typeface="Courier New" panose="02070309020205020404" pitchFamily="49" charset="0"/>
              </a:rPr>
              <a:t> </a:t>
            </a:r>
            <a:r>
              <a:rPr lang="en-US" sz="1400" b="1" dirty="0" err="1">
                <a:solidFill>
                  <a:srgbClr val="000080"/>
                </a:solidFill>
                <a:latin typeface="Courier New" panose="02070309020205020404" pitchFamily="49" charset="0"/>
              </a:rPr>
              <a:t>freq</a:t>
            </a:r>
            <a:r>
              <a:rPr lang="en-US" sz="1400" b="0" dirty="0">
                <a:solidFill>
                  <a:srgbClr val="000000"/>
                </a:solidFill>
                <a:latin typeface="Courier New" panose="02070309020205020404" pitchFamily="49" charset="0"/>
              </a:rPr>
              <a:t> </a:t>
            </a:r>
            <a:r>
              <a:rPr lang="en-US" sz="1400" b="0" dirty="0">
                <a:solidFill>
                  <a:srgbClr val="0000FF"/>
                </a:solidFill>
                <a:latin typeface="Courier New" panose="02070309020205020404" pitchFamily="49" charset="0"/>
              </a:rPr>
              <a:t>data</a:t>
            </a:r>
            <a:r>
              <a:rPr lang="en-US" sz="1400" b="0" dirty="0">
                <a:solidFill>
                  <a:srgbClr val="000000"/>
                </a:solidFill>
                <a:latin typeface="Courier New" panose="02070309020205020404" pitchFamily="49" charset="0"/>
              </a:rPr>
              <a:t>=</a:t>
            </a:r>
            <a:r>
              <a:rPr lang="en-US" sz="1400" b="0" dirty="0" err="1">
                <a:solidFill>
                  <a:srgbClr val="000000"/>
                </a:solidFill>
                <a:latin typeface="Courier New" panose="02070309020205020404" pitchFamily="49" charset="0"/>
              </a:rPr>
              <a:t>ce</a:t>
            </a:r>
            <a:r>
              <a:rPr lang="en-US" sz="1400" b="0" dirty="0">
                <a:solidFill>
                  <a:srgbClr val="000000"/>
                </a:solidFill>
                <a:latin typeface="Courier New" panose="02070309020205020404" pitchFamily="49" charset="0"/>
              </a:rPr>
              <a:t>;</a:t>
            </a:r>
          </a:p>
          <a:p>
            <a:r>
              <a:rPr lang="en-US" sz="1400" b="0" dirty="0">
                <a:solidFill>
                  <a:srgbClr val="0000FF"/>
                </a:solidFill>
                <a:latin typeface="Courier New" panose="02070309020205020404" pitchFamily="49" charset="0"/>
              </a:rPr>
              <a:t>tables</a:t>
            </a:r>
            <a:r>
              <a:rPr lang="en-US" sz="1400" b="0" dirty="0">
                <a:solidFill>
                  <a:srgbClr val="000000"/>
                </a:solidFill>
                <a:latin typeface="Courier New" panose="02070309020205020404" pitchFamily="49" charset="0"/>
              </a:rPr>
              <a:t> </a:t>
            </a:r>
            <a:r>
              <a:rPr lang="en-US" sz="1400" b="0" dirty="0" err="1">
                <a:solidFill>
                  <a:srgbClr val="000000"/>
                </a:solidFill>
                <a:latin typeface="Courier New" panose="02070309020205020404" pitchFamily="49" charset="0"/>
              </a:rPr>
              <a:t>pref</a:t>
            </a:r>
            <a:r>
              <a:rPr lang="en-US" sz="1400" b="0" dirty="0">
                <a:solidFill>
                  <a:srgbClr val="000000"/>
                </a:solidFill>
                <a:latin typeface="Courier New" panose="02070309020205020404" pitchFamily="49" charset="0"/>
              </a:rPr>
              <a:t>*region/</a:t>
            </a:r>
            <a:r>
              <a:rPr lang="en-US" sz="1400" b="0" dirty="0" err="1">
                <a:solidFill>
                  <a:srgbClr val="0000FF"/>
                </a:solidFill>
                <a:latin typeface="Courier New" panose="02070309020205020404" pitchFamily="49" charset="0"/>
              </a:rPr>
              <a:t>chisq</a:t>
            </a:r>
            <a:r>
              <a:rPr lang="en-US" sz="1400" b="0" dirty="0">
                <a:solidFill>
                  <a:srgbClr val="000000"/>
                </a:solidFill>
                <a:latin typeface="Courier New" panose="02070309020205020404" pitchFamily="49" charset="0"/>
              </a:rPr>
              <a:t> </a:t>
            </a:r>
            <a:r>
              <a:rPr lang="en-US" sz="1400" b="0" dirty="0">
                <a:solidFill>
                  <a:srgbClr val="0000FF"/>
                </a:solidFill>
                <a:latin typeface="Courier New" panose="02070309020205020404" pitchFamily="49" charset="0"/>
              </a:rPr>
              <a:t>expected</a:t>
            </a:r>
            <a:r>
              <a:rPr lang="en-US" sz="1400" b="0" dirty="0">
                <a:solidFill>
                  <a:srgbClr val="000000"/>
                </a:solidFill>
                <a:latin typeface="Courier New" panose="02070309020205020404" pitchFamily="49" charset="0"/>
              </a:rPr>
              <a:t> </a:t>
            </a:r>
            <a:r>
              <a:rPr lang="en-US" sz="1400" b="0" dirty="0" err="1">
                <a:solidFill>
                  <a:srgbClr val="0000FF"/>
                </a:solidFill>
                <a:latin typeface="Courier New" panose="02070309020205020404" pitchFamily="49" charset="0"/>
              </a:rPr>
              <a:t>norow</a:t>
            </a:r>
            <a:r>
              <a:rPr lang="en-US" sz="1400" b="0" dirty="0">
                <a:solidFill>
                  <a:srgbClr val="000000"/>
                </a:solidFill>
                <a:latin typeface="Courier New" panose="02070309020205020404" pitchFamily="49" charset="0"/>
              </a:rPr>
              <a:t> </a:t>
            </a:r>
            <a:r>
              <a:rPr lang="en-US" sz="1400" b="0" dirty="0" err="1">
                <a:solidFill>
                  <a:srgbClr val="0000FF"/>
                </a:solidFill>
                <a:latin typeface="Courier New" panose="02070309020205020404" pitchFamily="49" charset="0"/>
              </a:rPr>
              <a:t>nopercent</a:t>
            </a:r>
            <a:r>
              <a:rPr lang="en-US" sz="1400" b="0" dirty="0" err="1">
                <a:solidFill>
                  <a:srgbClr val="000000"/>
                </a:solidFill>
                <a:latin typeface="Courier New" panose="02070309020205020404" pitchFamily="49" charset="0"/>
              </a:rPr>
              <a:t>;</a:t>
            </a:r>
            <a:r>
              <a:rPr lang="en-US" sz="1400" b="1" dirty="0" err="1">
                <a:solidFill>
                  <a:srgbClr val="000080"/>
                </a:solidFill>
                <a:latin typeface="Courier New" panose="02070309020205020404" pitchFamily="49" charset="0"/>
              </a:rPr>
              <a:t>run</a:t>
            </a:r>
            <a:r>
              <a:rPr lang="en-US" sz="1400" b="0" dirty="0">
                <a:solidFill>
                  <a:srgbClr val="000000"/>
                </a:solidFill>
                <a:latin typeface="Courier New" panose="02070309020205020404" pitchFamily="49" charset="0"/>
              </a:rPr>
              <a:t>; </a:t>
            </a:r>
          </a:p>
          <a:p>
            <a:endParaRPr lang="en-US" sz="1400" dirty="0">
              <a:solidFill>
                <a:srgbClr val="000000"/>
              </a:solidFill>
              <a:latin typeface="Courier New" panose="02070309020205020404" pitchFamily="49" charset="0"/>
            </a:endParaRPr>
          </a:p>
          <a:p>
            <a:r>
              <a:rPr lang="en-US" sz="1400" b="0" dirty="0">
                <a:solidFill>
                  <a:srgbClr val="008000"/>
                </a:solidFill>
                <a:latin typeface="Courier New" panose="02070309020205020404" pitchFamily="49" charset="0"/>
              </a:rPr>
              <a:t>*</a:t>
            </a:r>
            <a:r>
              <a:rPr lang="en-US" sz="1400" b="0" dirty="0" err="1">
                <a:solidFill>
                  <a:srgbClr val="008000"/>
                </a:solidFill>
                <a:latin typeface="Courier New" panose="02070309020205020404" pitchFamily="49" charset="0"/>
              </a:rPr>
              <a:t>norow</a:t>
            </a:r>
            <a:r>
              <a:rPr lang="en-US" sz="1400" b="0" dirty="0">
                <a:solidFill>
                  <a:srgbClr val="008000"/>
                </a:solidFill>
                <a:latin typeface="Courier New" panose="02070309020205020404" pitchFamily="49" charset="0"/>
              </a:rPr>
              <a:t> and </a:t>
            </a:r>
            <a:r>
              <a:rPr lang="en-US" sz="1400" b="0" dirty="0" err="1">
                <a:solidFill>
                  <a:srgbClr val="008000"/>
                </a:solidFill>
                <a:latin typeface="Courier New" panose="02070309020205020404" pitchFamily="49" charset="0"/>
              </a:rPr>
              <a:t>nopercent</a:t>
            </a:r>
            <a:r>
              <a:rPr lang="en-US" sz="1400" b="0" dirty="0">
                <a:solidFill>
                  <a:srgbClr val="008000"/>
                </a:solidFill>
                <a:latin typeface="Courier New" panose="02070309020205020404" pitchFamily="49" charset="0"/>
              </a:rPr>
              <a:t> suppresses row and total %s, only show col. %s;</a:t>
            </a:r>
            <a:endParaRPr lang="en-US" sz="1400" b="0" dirty="0">
              <a:solidFill>
                <a:srgbClr val="000000"/>
              </a:solidFill>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87778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609600"/>
            <a:ext cx="7620000" cy="5386090"/>
          </a:xfrm>
          <a:prstGeom prst="rect">
            <a:avLst/>
          </a:prstGeom>
          <a:noFill/>
        </p:spPr>
        <p:txBody>
          <a:bodyPr wrap="square" rtlCol="0">
            <a:spAutoFit/>
          </a:bodyPr>
          <a:lstStyle/>
          <a:p>
            <a:r>
              <a:rPr lang="en-US" sz="2800" dirty="0"/>
              <a:t>Example:</a:t>
            </a:r>
          </a:p>
          <a:p>
            <a:endParaRPr lang="en-US" sz="2800" dirty="0"/>
          </a:p>
          <a:p>
            <a:r>
              <a:rPr lang="en-US" sz="2800" dirty="0"/>
              <a:t>In the past, the shares for 3 brands (A, B, and C) making up a particular market have been 20%, 30% and 50% respectively.</a:t>
            </a:r>
          </a:p>
          <a:p>
            <a:endParaRPr lang="en-US" sz="2800" dirty="0"/>
          </a:p>
          <a:p>
            <a:r>
              <a:rPr lang="en-US" sz="2800" dirty="0"/>
              <a:t>There is suspicion that the shares have changed.  How can this be formally tested?</a:t>
            </a:r>
          </a:p>
          <a:p>
            <a:endParaRPr lang="en-US" sz="2800" dirty="0"/>
          </a:p>
          <a:p>
            <a:r>
              <a:rPr lang="en-US" sz="2800" dirty="0"/>
              <a:t>SPSS file </a:t>
            </a:r>
            <a:r>
              <a:rPr lang="en-US" sz="2800" dirty="0" err="1"/>
              <a:t>Brand_share_Class_Example.sav</a:t>
            </a:r>
            <a:endParaRPr lang="en-US" sz="2800" dirty="0"/>
          </a:p>
          <a:p>
            <a:r>
              <a:rPr lang="en-US" sz="2800" dirty="0"/>
              <a:t>Has product selection data for 100 observations.</a:t>
            </a:r>
          </a:p>
          <a:p>
            <a:endParaRPr lang="en-US" dirty="0"/>
          </a:p>
          <a:p>
            <a:endParaRPr lang="en-US" dirty="0"/>
          </a:p>
        </p:txBody>
      </p:sp>
    </p:spTree>
    <p:extLst>
      <p:ext uri="{BB962C8B-B14F-4D97-AF65-F5344CB8AC3E}">
        <p14:creationId xmlns:p14="http://schemas.microsoft.com/office/powerpoint/2010/main" val="1218065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685800" y="152400"/>
                <a:ext cx="7620000" cy="6401753"/>
              </a:xfrm>
              <a:prstGeom prst="rect">
                <a:avLst/>
              </a:prstGeom>
              <a:noFill/>
            </p:spPr>
            <p:txBody>
              <a:bodyPr wrap="square" rtlCol="0">
                <a:spAutoFit/>
              </a:bodyPr>
              <a:lstStyle/>
              <a:p>
                <a:r>
                  <a:rPr lang="en-US" sz="2800" dirty="0"/>
                  <a:t>Example:</a:t>
                </a:r>
              </a:p>
              <a:p>
                <a:endParaRPr lang="en-US" sz="2800" dirty="0"/>
              </a:p>
              <a:p>
                <a:r>
                  <a:rPr lang="en-US" sz="2800" dirty="0"/>
                  <a:t>In the past, the shares for 3 brands (A, B, and C) making up a particular market have been 20%, 30% and 50% respectively.</a:t>
                </a:r>
              </a:p>
              <a:p>
                <a:endParaRPr lang="en-US" sz="2800" dirty="0"/>
              </a:p>
              <a:p>
                <a:r>
                  <a:rPr lang="en-US" sz="2800" dirty="0"/>
                  <a:t>There is suspicion that the shares have changed.  How can this be formally tested?</a:t>
                </a:r>
              </a:p>
              <a:p>
                <a:endParaRPr lang="en-US" dirty="0"/>
              </a:p>
              <a:p>
                <a:r>
                  <a:rPr lang="en-US" sz="2800" b="1" dirty="0"/>
                  <a:t>Ho: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𝜫</m:t>
                        </m:r>
                      </m:e>
                      <m:sub>
                        <m:r>
                          <a:rPr lang="en-US" sz="2800" b="1" i="1" dirty="0">
                            <a:latin typeface="Cambria Math" panose="02040503050406030204" pitchFamily="18" charset="0"/>
                          </a:rPr>
                          <m:t>𝑨</m:t>
                        </m:r>
                      </m:sub>
                    </m:sSub>
                    <m:r>
                      <a:rPr lang="en-US" sz="2800" b="1" dirty="0">
                        <a:latin typeface="Cambria Math" panose="02040503050406030204" pitchFamily="18" charset="0"/>
                      </a:rPr>
                      <m:t>=.</m:t>
                    </m:r>
                    <m:r>
                      <a:rPr lang="en-US" sz="2800" b="1" i="1" dirty="0">
                        <a:latin typeface="Cambria Math" panose="02040503050406030204" pitchFamily="18" charset="0"/>
                      </a:rPr>
                      <m:t>𝟐</m:t>
                    </m:r>
                  </m:oMath>
                </a14:m>
                <a:r>
                  <a:rPr lang="en-US" sz="2800" b="1" dirty="0"/>
                  <a: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𝜫</m:t>
                        </m:r>
                      </m:e>
                      <m:sub>
                        <m:r>
                          <a:rPr lang="en-US" sz="2800" b="1" i="1" dirty="0">
                            <a:latin typeface="Cambria Math" panose="02040503050406030204" pitchFamily="18" charset="0"/>
                          </a:rPr>
                          <m:t>𝑩</m:t>
                        </m:r>
                      </m:sub>
                    </m:sSub>
                    <m:r>
                      <a:rPr lang="en-US" sz="2800" b="1" dirty="0">
                        <a:latin typeface="Cambria Math" panose="02040503050406030204" pitchFamily="18" charset="0"/>
                      </a:rPr>
                      <m:t>=.</m:t>
                    </m:r>
                    <m:r>
                      <a:rPr lang="en-US" sz="2800" b="1" dirty="0">
                        <a:latin typeface="Cambria Math" panose="02040503050406030204" pitchFamily="18" charset="0"/>
                      </a:rPr>
                      <m:t>𝟑</m:t>
                    </m:r>
                    <m:r>
                      <a:rPr lang="en-US" sz="2800" b="1" i="1" dirty="0">
                        <a:latin typeface="Cambria Math" panose="02040503050406030204" pitchFamily="18" charset="0"/>
                      </a:rPr>
                      <m:t>    </m:t>
                    </m:r>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𝜫</m:t>
                        </m:r>
                      </m:e>
                      <m:sub>
                        <m:r>
                          <a:rPr lang="en-US" sz="2800" b="1" i="1" dirty="0">
                            <a:latin typeface="Cambria Math" panose="02040503050406030204" pitchFamily="18" charset="0"/>
                          </a:rPr>
                          <m:t>𝑪</m:t>
                        </m:r>
                      </m:sub>
                    </m:sSub>
                    <m:r>
                      <a:rPr lang="en-US" sz="2800" b="1" dirty="0">
                        <a:latin typeface="Cambria Math" panose="02040503050406030204" pitchFamily="18" charset="0"/>
                      </a:rPr>
                      <m:t>=.</m:t>
                    </m:r>
                    <m:r>
                      <a:rPr lang="en-US" sz="2800" b="1" dirty="0">
                        <a:latin typeface="Cambria Math" panose="02040503050406030204" pitchFamily="18" charset="0"/>
                      </a:rPr>
                      <m:t>𝟓</m:t>
                    </m:r>
                  </m:oMath>
                </a14:m>
                <a:endParaRPr lang="en-US" sz="2800" b="1" dirty="0"/>
              </a:p>
              <a:p>
                <a:r>
                  <a:rPr lang="en-US" sz="2800" b="1" dirty="0"/>
                  <a:t>H1:     Not Ho</a:t>
                </a:r>
              </a:p>
              <a:p>
                <a:endParaRPr lang="en-US" sz="2800" dirty="0"/>
              </a:p>
              <a:p>
                <a:r>
                  <a:rPr lang="en-US" sz="2400" dirty="0"/>
                  <a:t>SPSS file </a:t>
                </a:r>
                <a:r>
                  <a:rPr lang="en-US" sz="2400" dirty="0" err="1"/>
                  <a:t>Brand_share_Class_Example.sav</a:t>
                </a:r>
                <a:endParaRPr lang="en-US" sz="2400" dirty="0"/>
              </a:p>
              <a:p>
                <a:r>
                  <a:rPr lang="en-US" sz="2400" dirty="0"/>
                  <a:t>Has product selection data for 100 observations.</a:t>
                </a:r>
              </a:p>
              <a:p>
                <a:endParaRPr lang="en-US" dirty="0"/>
              </a:p>
              <a:p>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685800" y="152400"/>
                <a:ext cx="7620000" cy="6401753"/>
              </a:xfrm>
              <a:prstGeom prst="rect">
                <a:avLst/>
              </a:prstGeom>
              <a:blipFill>
                <a:blip r:embed="rId2"/>
                <a:stretch>
                  <a:fillRect l="-1680" t="-857" r="-2320"/>
                </a:stretch>
              </a:blipFill>
            </p:spPr>
            <p:txBody>
              <a:bodyPr/>
              <a:lstStyle/>
              <a:p>
                <a:r>
                  <a:rPr lang="en-US">
                    <a:noFill/>
                  </a:rPr>
                  <a:t> </a:t>
                </a:r>
              </a:p>
            </p:txBody>
          </p:sp>
        </mc:Fallback>
      </mc:AlternateContent>
    </p:spTree>
    <p:extLst>
      <p:ext uri="{BB962C8B-B14F-4D97-AF65-F5344CB8AC3E}">
        <p14:creationId xmlns:p14="http://schemas.microsoft.com/office/powerpoint/2010/main" val="2564124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D60169B-64F3-4C35-A230-5ADAF0E3412C}"/>
                  </a:ext>
                </a:extLst>
              </p:cNvPr>
              <p:cNvSpPr txBox="1"/>
              <p:nvPr/>
            </p:nvSpPr>
            <p:spPr>
              <a:xfrm>
                <a:off x="533400" y="457200"/>
                <a:ext cx="7467600" cy="6370975"/>
              </a:xfrm>
              <a:prstGeom prst="rect">
                <a:avLst/>
              </a:prstGeom>
              <a:noFill/>
            </p:spPr>
            <p:txBody>
              <a:bodyPr wrap="square" rtlCol="0">
                <a:spAutoFit/>
              </a:bodyPr>
              <a:lstStyle/>
              <a:p>
                <a:r>
                  <a:rPr lang="en-US" dirty="0"/>
                  <a:t>          </a:t>
                </a:r>
                <a:r>
                  <a:rPr lang="en-US" b="1" dirty="0"/>
                  <a:t>Ho: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𝜫</m:t>
                        </m:r>
                      </m:e>
                      <m:sub>
                        <m:r>
                          <a:rPr lang="en-US" b="1" i="1" dirty="0">
                            <a:latin typeface="Cambria Math" panose="02040503050406030204" pitchFamily="18" charset="0"/>
                          </a:rPr>
                          <m:t>𝑨</m:t>
                        </m:r>
                      </m:sub>
                    </m:sSub>
                    <m:r>
                      <a:rPr lang="en-US" b="1" dirty="0">
                        <a:latin typeface="Cambria Math" panose="02040503050406030204" pitchFamily="18" charset="0"/>
                      </a:rPr>
                      <m:t>=.</m:t>
                    </m:r>
                    <m:r>
                      <a:rPr lang="en-US" b="1" i="1" dirty="0">
                        <a:latin typeface="Cambria Math" panose="02040503050406030204" pitchFamily="18" charset="0"/>
                      </a:rPr>
                      <m:t>𝟐</m:t>
                    </m:r>
                  </m:oMath>
                </a14:m>
                <a:r>
                  <a:rPr lang="en-US" b="1" dirty="0"/>
                  <a:t>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𝜫</m:t>
                        </m:r>
                      </m:e>
                      <m:sub>
                        <m:r>
                          <a:rPr lang="en-US" b="1" i="1" dirty="0" smtClean="0">
                            <a:latin typeface="Cambria Math" panose="02040503050406030204" pitchFamily="18" charset="0"/>
                          </a:rPr>
                          <m:t>𝑩</m:t>
                        </m:r>
                      </m:sub>
                    </m:sSub>
                    <m:r>
                      <a:rPr lang="en-US" b="1" i="0" dirty="0" smtClean="0">
                        <a:latin typeface="Cambria Math" panose="02040503050406030204" pitchFamily="18" charset="0"/>
                      </a:rPr>
                      <m:t>=.</m:t>
                    </m:r>
                    <m:r>
                      <a:rPr lang="en-US" b="1" i="0" dirty="0" smtClean="0">
                        <a:latin typeface="Cambria Math" panose="02040503050406030204" pitchFamily="18" charset="0"/>
                      </a:rPr>
                      <m:t>𝟑</m:t>
                    </m:r>
                    <m:r>
                      <a:rPr lang="en-US" b="1" i="1" dirty="0" smtClean="0">
                        <a:latin typeface="Cambria Math" panose="02040503050406030204" pitchFamily="18" charset="0"/>
                      </a:rPr>
                      <m:t>    </m:t>
                    </m:r>
                    <m:sSub>
                      <m:sSubPr>
                        <m:ctrlPr>
                          <a:rPr lang="en-US" b="1" i="1" dirty="0">
                            <a:latin typeface="Cambria Math" panose="02040503050406030204" pitchFamily="18" charset="0"/>
                          </a:rPr>
                        </m:ctrlPr>
                      </m:sSubPr>
                      <m:e>
                        <m:r>
                          <a:rPr lang="en-US" b="1" i="1" dirty="0">
                            <a:latin typeface="Cambria Math" panose="02040503050406030204" pitchFamily="18" charset="0"/>
                          </a:rPr>
                          <m:t>𝜫</m:t>
                        </m:r>
                      </m:e>
                      <m:sub>
                        <m:r>
                          <a:rPr lang="en-US" b="1" i="1" dirty="0" smtClean="0">
                            <a:latin typeface="Cambria Math" panose="02040503050406030204" pitchFamily="18" charset="0"/>
                          </a:rPr>
                          <m:t>𝑪</m:t>
                        </m:r>
                      </m:sub>
                    </m:sSub>
                    <m:r>
                      <a:rPr lang="en-US" b="1" dirty="0">
                        <a:latin typeface="Cambria Math" panose="02040503050406030204" pitchFamily="18" charset="0"/>
                      </a:rPr>
                      <m:t>=.</m:t>
                    </m:r>
                    <m:r>
                      <a:rPr lang="en-US" b="1" i="0" dirty="0" smtClean="0">
                        <a:latin typeface="Cambria Math" panose="02040503050406030204" pitchFamily="18" charset="0"/>
                      </a:rPr>
                      <m:t>𝟓</m:t>
                    </m:r>
                  </m:oMath>
                </a14:m>
                <a:endParaRPr lang="en-US" b="1" dirty="0"/>
              </a:p>
              <a:p>
                <a:r>
                  <a:rPr lang="en-US" b="1" dirty="0"/>
                  <a:t>          H1:     Not Ho</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2" name="TextBox 1">
                <a:extLst>
                  <a:ext uri="{FF2B5EF4-FFF2-40B4-BE49-F238E27FC236}">
                    <a16:creationId xmlns:a16="http://schemas.microsoft.com/office/drawing/2014/main" id="{7D60169B-64F3-4C35-A230-5ADAF0E3412C}"/>
                  </a:ext>
                </a:extLst>
              </p:cNvPr>
              <p:cNvSpPr txBox="1">
                <a:spLocks noRot="1" noChangeAspect="1" noMove="1" noResize="1" noEditPoints="1" noAdjustHandles="1" noChangeArrowheads="1" noChangeShapeType="1" noTextEdit="1"/>
              </p:cNvSpPr>
              <p:nvPr/>
            </p:nvSpPr>
            <p:spPr>
              <a:xfrm>
                <a:off x="533400" y="457200"/>
                <a:ext cx="7467600" cy="6370975"/>
              </a:xfrm>
              <a:prstGeom prst="rect">
                <a:avLst/>
              </a:prstGeom>
              <a:blipFill>
                <a:blip r:embed="rId3"/>
                <a:stretch>
                  <a:fillRect t="-766"/>
                </a:stretch>
              </a:blipFill>
            </p:spPr>
            <p:txBody>
              <a:bodyPr/>
              <a:lstStyle/>
              <a:p>
                <a:r>
                  <a:rPr lang="en-US">
                    <a:noFill/>
                  </a:rPr>
                  <a:t> </a:t>
                </a:r>
              </a:p>
            </p:txBody>
          </p:sp>
        </mc:Fallback>
      </mc:AlternateContent>
      <p:sp>
        <p:nvSpPr>
          <p:cNvPr id="4" name="TextBox 1">
            <a:extLst>
              <a:ext uri="{FF2B5EF4-FFF2-40B4-BE49-F238E27FC236}">
                <a16:creationId xmlns:a16="http://schemas.microsoft.com/office/drawing/2014/main" id="{17CDAC1C-EA59-472A-8EB7-348F6DFCF199}"/>
              </a:ext>
            </a:extLst>
          </p:cNvPr>
          <p:cNvSpPr txBox="1"/>
          <p:nvPr/>
        </p:nvSpPr>
        <p:spPr>
          <a:xfrm>
            <a:off x="543886" y="3429000"/>
            <a:ext cx="8153400" cy="318991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400" dirty="0"/>
              <a:t>63 is the Test Statistic and</a:t>
            </a:r>
            <a:r>
              <a:rPr lang="en-US" sz="1400" baseline="0" dirty="0"/>
              <a:t> has a Chi-Square distribution under Ho.</a:t>
            </a:r>
          </a:p>
          <a:p>
            <a:endParaRPr lang="en-US" sz="1400" baseline="0" dirty="0"/>
          </a:p>
          <a:p>
            <a:r>
              <a:rPr lang="en-US" sz="1400" baseline="0" dirty="0"/>
              <a:t>The P-Value is the probability of a more extreme value than 63.  To get that probability, use the Chi Square distribution with 2 degrees of freedom (degrees of freedom = number of rows in the table -1, so 3-1 =2 for our example.</a:t>
            </a:r>
          </a:p>
          <a:p>
            <a:endParaRPr lang="en-US" sz="1400" dirty="0"/>
          </a:p>
          <a:p>
            <a:r>
              <a:rPr lang="en-US" sz="1400" baseline="0" dirty="0"/>
              <a:t>P-Value  =  P(</a:t>
            </a:r>
            <a:r>
              <a:rPr lang="en-US" sz="1400" dirty="0">
                <a:solidFill>
                  <a:srgbClr val="040400"/>
                </a:solidFill>
                <a:latin typeface="Times New Roman" pitchFamily="18" charset="0"/>
              </a:rPr>
              <a:t>X</a:t>
            </a:r>
            <a:r>
              <a:rPr lang="en-US" sz="1400" baseline="30000" dirty="0">
                <a:solidFill>
                  <a:srgbClr val="040400"/>
                </a:solidFill>
                <a:latin typeface="Times New Roman" pitchFamily="18" charset="0"/>
              </a:rPr>
              <a:t>2 </a:t>
            </a:r>
            <a:r>
              <a:rPr lang="en-US" sz="1400" dirty="0">
                <a:solidFill>
                  <a:srgbClr val="040400"/>
                </a:solidFill>
                <a:latin typeface="Times New Roman" pitchFamily="18" charset="0"/>
              </a:rPr>
              <a:t> &gt;  63),    Using excel, =CHISQ.DIST.RT(63,2)  =  .000     So, </a:t>
            </a:r>
            <a:r>
              <a:rPr lang="en-US" sz="1400" dirty="0"/>
              <a:t>P-Value  =  P(</a:t>
            </a:r>
            <a:r>
              <a:rPr lang="en-US" sz="1400" dirty="0">
                <a:solidFill>
                  <a:srgbClr val="040400"/>
                </a:solidFill>
                <a:latin typeface="Times New Roman" pitchFamily="18" charset="0"/>
              </a:rPr>
              <a:t>X</a:t>
            </a:r>
            <a:r>
              <a:rPr lang="en-US" sz="1400" baseline="30000" dirty="0">
                <a:solidFill>
                  <a:srgbClr val="040400"/>
                </a:solidFill>
                <a:latin typeface="Times New Roman" pitchFamily="18" charset="0"/>
              </a:rPr>
              <a:t>2 </a:t>
            </a:r>
            <a:r>
              <a:rPr lang="en-US" sz="1400" dirty="0">
                <a:solidFill>
                  <a:srgbClr val="040400"/>
                </a:solidFill>
                <a:latin typeface="Times New Roman" pitchFamily="18" charset="0"/>
              </a:rPr>
              <a:t> &gt;  63) = .000</a:t>
            </a:r>
          </a:p>
          <a:p>
            <a:endParaRPr lang="en-US" sz="1400" dirty="0">
              <a:solidFill>
                <a:srgbClr val="040400"/>
              </a:solidFill>
              <a:latin typeface="Times New Roman" pitchFamily="18" charset="0"/>
            </a:endParaRPr>
          </a:p>
          <a:p>
            <a:r>
              <a:rPr lang="en-US" sz="1400" dirty="0">
                <a:solidFill>
                  <a:srgbClr val="040400"/>
                </a:solidFill>
                <a:latin typeface="Times New Roman" pitchFamily="18" charset="0"/>
              </a:rPr>
              <a:t>Using  alpha = .05 our </a:t>
            </a:r>
            <a:r>
              <a:rPr lang="en-US" sz="1400" b="1" dirty="0">
                <a:solidFill>
                  <a:srgbClr val="040400"/>
                </a:solidFill>
                <a:latin typeface="Times New Roman" pitchFamily="18" charset="0"/>
              </a:rPr>
              <a:t>Decision Rule is :   </a:t>
            </a:r>
            <a:r>
              <a:rPr lang="en-US" sz="1400" b="1" u="sng" dirty="0">
                <a:solidFill>
                  <a:srgbClr val="040400"/>
                </a:solidFill>
                <a:latin typeface="Times New Roman" pitchFamily="18" charset="0"/>
              </a:rPr>
              <a:t>Conclude H1 if P-Value &lt;  .05,  Else Conclude Ho</a:t>
            </a:r>
            <a:r>
              <a:rPr lang="en-US" sz="1400" dirty="0">
                <a:solidFill>
                  <a:srgbClr val="040400"/>
                </a:solidFill>
                <a:latin typeface="Times New Roman" pitchFamily="18" charset="0"/>
              </a:rPr>
              <a:t>,  </a:t>
            </a:r>
          </a:p>
          <a:p>
            <a:endParaRPr lang="en-US" sz="1400" dirty="0">
              <a:solidFill>
                <a:srgbClr val="040400"/>
              </a:solidFill>
              <a:latin typeface="Times New Roman" pitchFamily="18" charset="0"/>
            </a:endParaRPr>
          </a:p>
          <a:p>
            <a:r>
              <a:rPr lang="en-US" sz="1400" dirty="0">
                <a:solidFill>
                  <a:srgbClr val="040400"/>
                </a:solidFill>
                <a:latin typeface="Times New Roman" pitchFamily="18" charset="0"/>
              </a:rPr>
              <a:t>			Since P-Value = .000  &lt;   .05,   the </a:t>
            </a:r>
            <a:r>
              <a:rPr lang="en-US" sz="1400" b="1" dirty="0">
                <a:solidFill>
                  <a:srgbClr val="040400"/>
                </a:solidFill>
                <a:latin typeface="Times New Roman" pitchFamily="18" charset="0"/>
              </a:rPr>
              <a:t>decision is </a:t>
            </a:r>
            <a:r>
              <a:rPr lang="en-US" sz="1400" b="1" u="sng" dirty="0">
                <a:solidFill>
                  <a:srgbClr val="040400"/>
                </a:solidFill>
                <a:latin typeface="Times New Roman" pitchFamily="18" charset="0"/>
              </a:rPr>
              <a:t>Conclude H1</a:t>
            </a:r>
          </a:p>
          <a:p>
            <a:endParaRPr lang="en-US" sz="1100" baseline="0" dirty="0"/>
          </a:p>
          <a:p>
            <a:endParaRPr lang="en-US" sz="1100" dirty="0"/>
          </a:p>
        </p:txBody>
      </p:sp>
      <p:pic>
        <p:nvPicPr>
          <p:cNvPr id="5" name="Picture 4">
            <a:extLst>
              <a:ext uri="{FF2B5EF4-FFF2-40B4-BE49-F238E27FC236}">
                <a16:creationId xmlns:a16="http://schemas.microsoft.com/office/drawing/2014/main" id="{D17804D4-42D2-4650-BCE9-2A92BECA7460}"/>
              </a:ext>
            </a:extLst>
          </p:cNvPr>
          <p:cNvPicPr>
            <a:picLocks noChangeAspect="1"/>
          </p:cNvPicPr>
          <p:nvPr/>
        </p:nvPicPr>
        <p:blipFill>
          <a:blip r:embed="rId4"/>
          <a:stretch>
            <a:fillRect/>
          </a:stretch>
        </p:blipFill>
        <p:spPr>
          <a:xfrm>
            <a:off x="1371600" y="1226934"/>
            <a:ext cx="4219497" cy="2171306"/>
          </a:xfrm>
          <a:prstGeom prst="rect">
            <a:avLst/>
          </a:prstGeom>
        </p:spPr>
      </p:pic>
    </p:spTree>
    <p:extLst>
      <p:ext uri="{BB962C8B-B14F-4D97-AF65-F5344CB8AC3E}">
        <p14:creationId xmlns:p14="http://schemas.microsoft.com/office/powerpoint/2010/main" val="815909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5DF3B6-5CF7-4E57-A3D1-04A36257C0A8}"/>
              </a:ext>
            </a:extLst>
          </p:cNvPr>
          <p:cNvPicPr>
            <a:picLocks noChangeAspect="1"/>
          </p:cNvPicPr>
          <p:nvPr/>
        </p:nvPicPr>
        <p:blipFill>
          <a:blip r:embed="rId2"/>
          <a:stretch>
            <a:fillRect/>
          </a:stretch>
        </p:blipFill>
        <p:spPr>
          <a:xfrm>
            <a:off x="761999" y="1066800"/>
            <a:ext cx="8235667" cy="4395787"/>
          </a:xfrm>
          <a:prstGeom prst="rect">
            <a:avLst/>
          </a:prstGeom>
        </p:spPr>
      </p:pic>
    </p:spTree>
    <p:extLst>
      <p:ext uri="{BB962C8B-B14F-4D97-AF65-F5344CB8AC3E}">
        <p14:creationId xmlns:p14="http://schemas.microsoft.com/office/powerpoint/2010/main" val="4003343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050"/>
          <p:cNvSpPr>
            <a:spLocks noChangeArrowheads="1"/>
          </p:cNvSpPr>
          <p:nvPr/>
        </p:nvSpPr>
        <p:spPr bwMode="auto">
          <a:xfrm>
            <a:off x="1028700" y="1524000"/>
            <a:ext cx="7086600"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404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dirty="0">
              <a:solidFill>
                <a:srgbClr val="000000"/>
              </a:solidFill>
              <a:latin typeface="Times New Roman" pitchFamily="18" charset="0"/>
            </a:endParaRPr>
          </a:p>
          <a:p>
            <a:pPr>
              <a:spcBef>
                <a:spcPct val="50000"/>
              </a:spcBef>
            </a:pPr>
            <a:r>
              <a:rPr lang="en-US" sz="2400" dirty="0">
                <a:solidFill>
                  <a:srgbClr val="000000"/>
                </a:solidFill>
                <a:latin typeface="Times New Roman" pitchFamily="18" charset="0"/>
              </a:rPr>
              <a:t>Chi-Square tests are versatile procedures useful for testing whether data conform to a theoretical distribution, and whether variables are independent.</a:t>
            </a:r>
          </a:p>
          <a:p>
            <a:pPr>
              <a:spcBef>
                <a:spcPct val="50000"/>
              </a:spcBef>
            </a:pPr>
            <a:endParaRPr lang="en-US" sz="2400" dirty="0">
              <a:solidFill>
                <a:srgbClr val="000000"/>
              </a:solidFill>
              <a:latin typeface="Times New Roman" pitchFamily="18" charset="0"/>
            </a:endParaRPr>
          </a:p>
          <a:p>
            <a:pPr>
              <a:spcBef>
                <a:spcPct val="50000"/>
              </a:spcBef>
            </a:pPr>
            <a:r>
              <a:rPr lang="en-US" sz="2400" dirty="0">
                <a:solidFill>
                  <a:srgbClr val="000000"/>
                </a:solidFill>
                <a:latin typeface="Times New Roman" pitchFamily="18" charset="0"/>
              </a:rPr>
              <a:t>The basic procedure is as follows:  (1) Formulate the hypotheses (Ho,H1) , (2) Determine the data frequencies that you would expect if Ho (null) true, (3) Compare expected data </a:t>
            </a:r>
            <a:r>
              <a:rPr lang="en-US" sz="2400" dirty="0" err="1">
                <a:solidFill>
                  <a:srgbClr val="000000"/>
                </a:solidFill>
                <a:latin typeface="Times New Roman" pitchFamily="18" charset="0"/>
              </a:rPr>
              <a:t>freqs</a:t>
            </a:r>
            <a:r>
              <a:rPr lang="en-US" sz="2400" dirty="0">
                <a:solidFill>
                  <a:srgbClr val="000000"/>
                </a:solidFill>
                <a:latin typeface="Times New Roman" pitchFamily="18" charset="0"/>
              </a:rPr>
              <a:t>. with actual data </a:t>
            </a:r>
            <a:r>
              <a:rPr lang="en-US" sz="2400" dirty="0" err="1">
                <a:solidFill>
                  <a:srgbClr val="000000"/>
                </a:solidFill>
                <a:latin typeface="Times New Roman" pitchFamily="18" charset="0"/>
              </a:rPr>
              <a:t>freqs</a:t>
            </a:r>
            <a:r>
              <a:rPr lang="en-US" sz="2400" dirty="0">
                <a:solidFill>
                  <a:srgbClr val="000000"/>
                </a:solidFill>
                <a:latin typeface="Times New Roman" pitchFamily="18" charset="0"/>
              </a:rPr>
              <a:t> in your sample (using the Chi-square statistic). (4) Come to a conclusion using the Chi-square distribution.</a:t>
            </a:r>
          </a:p>
        </p:txBody>
      </p:sp>
      <p:sp>
        <p:nvSpPr>
          <p:cNvPr id="2" name="TextBox 1"/>
          <p:cNvSpPr txBox="1"/>
          <p:nvPr/>
        </p:nvSpPr>
        <p:spPr>
          <a:xfrm>
            <a:off x="1028700" y="533400"/>
            <a:ext cx="6743700" cy="954107"/>
          </a:xfrm>
          <a:prstGeom prst="rect">
            <a:avLst/>
          </a:prstGeom>
          <a:noFill/>
        </p:spPr>
        <p:txBody>
          <a:bodyPr wrap="square" rtlCol="0">
            <a:spAutoFit/>
          </a:bodyPr>
          <a:lstStyle/>
          <a:p>
            <a:pPr>
              <a:spcBef>
                <a:spcPct val="50000"/>
              </a:spcBef>
            </a:pPr>
            <a:r>
              <a:rPr lang="en-US" sz="2800" b="1" dirty="0">
                <a:solidFill>
                  <a:srgbClr val="000000"/>
                </a:solidFill>
                <a:latin typeface="Times New Roman" pitchFamily="18" charset="0"/>
              </a:rPr>
              <a:t>Review of Chi-Square tests for categorical data</a:t>
            </a:r>
            <a:r>
              <a:rPr lang="en-US" sz="2800" dirty="0">
                <a:solidFill>
                  <a:srgbClr val="000000"/>
                </a:solidFill>
                <a:latin typeface="Times New Roman" pitchFamily="18" charset="0"/>
              </a:rPr>
              <a:t> </a:t>
            </a:r>
            <a:r>
              <a:rPr lang="en-US" sz="2000" dirty="0">
                <a:solidFill>
                  <a:srgbClr val="000000"/>
                </a:solidFill>
                <a:latin typeface="Times New Roman" pitchFamily="18" charset="0"/>
              </a:rPr>
              <a:t>(or numeric data that has been categorized)</a:t>
            </a:r>
          </a:p>
        </p:txBody>
      </p:sp>
    </p:spTree>
    <p:extLst>
      <p:ext uri="{BB962C8B-B14F-4D97-AF65-F5344CB8AC3E}">
        <p14:creationId xmlns:p14="http://schemas.microsoft.com/office/powerpoint/2010/main" val="829622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533400"/>
            <a:ext cx="6477000" cy="646331"/>
          </a:xfrm>
          <a:prstGeom prst="rect">
            <a:avLst/>
          </a:prstGeom>
          <a:noFill/>
        </p:spPr>
        <p:txBody>
          <a:bodyPr wrap="square" rtlCol="0">
            <a:spAutoFit/>
          </a:bodyPr>
          <a:lstStyle/>
          <a:p>
            <a:r>
              <a:rPr lang="en-US" dirty="0"/>
              <a:t>After loading the file, click </a:t>
            </a:r>
            <a:r>
              <a:rPr lang="en-US" b="1" dirty="0"/>
              <a:t>Analysis, Nonparametric Tests, Legacy Dialogs, Chi-square</a:t>
            </a:r>
          </a:p>
        </p:txBody>
      </p:sp>
      <p:pic>
        <p:nvPicPr>
          <p:cNvPr id="3" name="Picture 2"/>
          <p:cNvPicPr>
            <a:picLocks noChangeAspect="1"/>
          </p:cNvPicPr>
          <p:nvPr/>
        </p:nvPicPr>
        <p:blipFill>
          <a:blip r:embed="rId2"/>
          <a:stretch>
            <a:fillRect/>
          </a:stretch>
        </p:blipFill>
        <p:spPr>
          <a:xfrm>
            <a:off x="685800" y="1524000"/>
            <a:ext cx="7773074" cy="4371211"/>
          </a:xfrm>
          <a:prstGeom prst="rect">
            <a:avLst/>
          </a:prstGeom>
        </p:spPr>
      </p:pic>
    </p:spTree>
    <p:extLst>
      <p:ext uri="{BB962C8B-B14F-4D97-AF65-F5344CB8AC3E}">
        <p14:creationId xmlns:p14="http://schemas.microsoft.com/office/powerpoint/2010/main" val="39447715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1386</TotalTime>
  <Words>2192</Words>
  <Application>Microsoft Office PowerPoint</Application>
  <PresentationFormat>On-screen Show (4:3)</PresentationFormat>
  <Paragraphs>232</Paragraphs>
  <Slides>30</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Calibri</vt:lpstr>
      <vt:lpstr>Cambria Math</vt:lpstr>
      <vt:lpstr>Courier New</vt:lpstr>
      <vt:lpstr>Symbol</vt:lpstr>
      <vt:lpstr>System</vt:lpstr>
      <vt:lpstr>Times New Roman</vt:lpstr>
      <vt:lpstr>Office Theme</vt:lpstr>
      <vt:lpstr>2) Analytics Fundamentals: Part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 Analytics Fundamentals (Continued)</dc:title>
  <dc:creator>jcwurst</dc:creator>
  <cp:lastModifiedBy>john wurst</cp:lastModifiedBy>
  <cp:revision>138</cp:revision>
  <cp:lastPrinted>2015-08-20T02:19:51Z</cp:lastPrinted>
  <dcterms:created xsi:type="dcterms:W3CDTF">2012-08-19T23:16:27Z</dcterms:created>
  <dcterms:modified xsi:type="dcterms:W3CDTF">2024-08-21T23:32:36Z</dcterms:modified>
</cp:coreProperties>
</file>